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2"/>
  </p:notesMasterIdLst>
  <p:handoutMasterIdLst>
    <p:handoutMasterId r:id="rId53"/>
  </p:handoutMasterIdLst>
  <p:sldIdLst>
    <p:sldId id="266" r:id="rId5"/>
    <p:sldId id="267" r:id="rId6"/>
    <p:sldId id="268" r:id="rId7"/>
    <p:sldId id="269" r:id="rId8"/>
    <p:sldId id="270" r:id="rId9"/>
    <p:sldId id="307" r:id="rId10"/>
    <p:sldId id="272" r:id="rId11"/>
    <p:sldId id="273" r:id="rId12"/>
    <p:sldId id="274" r:id="rId13"/>
    <p:sldId id="275" r:id="rId14"/>
    <p:sldId id="276" r:id="rId15"/>
    <p:sldId id="278" r:id="rId16"/>
    <p:sldId id="279" r:id="rId17"/>
    <p:sldId id="316" r:id="rId18"/>
    <p:sldId id="280" r:id="rId19"/>
    <p:sldId id="281" r:id="rId20"/>
    <p:sldId id="317" r:id="rId21"/>
    <p:sldId id="282" r:id="rId22"/>
    <p:sldId id="283" r:id="rId23"/>
    <p:sldId id="310" r:id="rId24"/>
    <p:sldId id="309" r:id="rId25"/>
    <p:sldId id="308" r:id="rId26"/>
    <p:sldId id="311" r:id="rId27"/>
    <p:sldId id="312" r:id="rId28"/>
    <p:sldId id="313" r:id="rId29"/>
    <p:sldId id="314" r:id="rId30"/>
    <p:sldId id="315"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6" r:id="rId48"/>
    <p:sldId id="305" r:id="rId49"/>
    <p:sldId id="265" r:id="rId50"/>
    <p:sldId id="260" r:id="rId5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77" autoAdjust="0"/>
  </p:normalViewPr>
  <p:slideViewPr>
    <p:cSldViewPr snapToGrid="0" snapToObjects="1">
      <p:cViewPr varScale="1">
        <p:scale>
          <a:sx n="89" d="100"/>
          <a:sy n="89" d="100"/>
        </p:scale>
        <p:origin x="224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101"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CAD1F-2BCB-48F5-B2E2-7BB080FD8880}"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285E472F-AF3C-4408-BE78-E486C412524D}">
      <dgm:prSet phldrT="[Text]" custT="1"/>
      <dgm:spPr/>
      <dgm:t>
        <a:bodyPr/>
        <a:lstStyle/>
        <a:p>
          <a:r>
            <a:rPr lang="en-US" sz="2200" b="0" dirty="0" smtClean="0">
              <a:latin typeface="Arial" panose="020B0604020202020204" pitchFamily="34" charset="0"/>
              <a:cs typeface="Arial" panose="020B0604020202020204" pitchFamily="34" charset="0"/>
            </a:rPr>
            <a:t>Lead Professional Educator License</a:t>
          </a:r>
        </a:p>
        <a:p>
          <a:r>
            <a:rPr lang="en-US" sz="2200" b="0" dirty="0" smtClean="0">
              <a:latin typeface="Arial" panose="020B0604020202020204" pitchFamily="34" charset="0"/>
              <a:cs typeface="Arial" panose="020B0604020202020204" pitchFamily="34" charset="0"/>
            </a:rPr>
            <a:t>(5 year Renewable)</a:t>
          </a:r>
          <a:endParaRPr lang="en-US" sz="2200" b="0" dirty="0">
            <a:latin typeface="Arial" panose="020B0604020202020204" pitchFamily="34" charset="0"/>
            <a:cs typeface="Arial" panose="020B0604020202020204" pitchFamily="34" charset="0"/>
          </a:endParaRPr>
        </a:p>
      </dgm:t>
    </dgm:pt>
    <dgm:pt modelId="{CD7360C3-9DA8-4A32-945E-1507B067FC43}" type="parTrans" cxnId="{75540463-FCF5-40E8-B05F-8422A15E98EB}">
      <dgm:prSet/>
      <dgm:spPr/>
      <dgm:t>
        <a:bodyPr/>
        <a:lstStyle/>
        <a:p>
          <a:endParaRPr lang="en-US" sz="2400">
            <a:latin typeface="Arial" panose="020B0604020202020204" pitchFamily="34" charset="0"/>
            <a:cs typeface="Arial" panose="020B0604020202020204" pitchFamily="34" charset="0"/>
          </a:endParaRPr>
        </a:p>
      </dgm:t>
    </dgm:pt>
    <dgm:pt modelId="{9A8AC78F-3A45-4A50-8965-CCF80A07A306}" type="sibTrans" cxnId="{75540463-FCF5-40E8-B05F-8422A15E98EB}">
      <dgm:prSet custT="1"/>
      <dgm:spPr/>
      <dgm:t>
        <a:bodyPr/>
        <a:lstStyle/>
        <a:p>
          <a:endParaRPr lang="en-US" sz="2200" b="0">
            <a:latin typeface="Arial" panose="020B0604020202020204" pitchFamily="34" charset="0"/>
            <a:cs typeface="Arial" panose="020B0604020202020204" pitchFamily="34" charset="0"/>
          </a:endParaRPr>
        </a:p>
      </dgm:t>
    </dgm:pt>
    <dgm:pt modelId="{31771780-0304-4FB1-9BD3-133E12290315}">
      <dgm:prSet phldrT="[Text]" custT="1"/>
      <dgm:spPr/>
      <dgm:t>
        <a:bodyPr/>
        <a:lstStyle/>
        <a:p>
          <a:r>
            <a:rPr lang="en-US" sz="2200" b="0" dirty="0" smtClean="0">
              <a:latin typeface="Arial" panose="020B0604020202020204" pitchFamily="34" charset="0"/>
              <a:cs typeface="Arial" panose="020B0604020202020204" pitchFamily="34" charset="0"/>
            </a:rPr>
            <a:t>Senior Professional Educator License </a:t>
          </a:r>
        </a:p>
        <a:p>
          <a:r>
            <a:rPr lang="en-US" sz="2200" b="0" dirty="0" smtClean="0">
              <a:latin typeface="Arial" panose="020B0604020202020204" pitchFamily="34" charset="0"/>
              <a:cs typeface="Arial" panose="020B0604020202020204" pitchFamily="34" charset="0"/>
            </a:rPr>
            <a:t>(5 year renewable)</a:t>
          </a:r>
          <a:endParaRPr lang="en-US" sz="2200" b="0" dirty="0">
            <a:latin typeface="Arial" panose="020B0604020202020204" pitchFamily="34" charset="0"/>
            <a:cs typeface="Arial" panose="020B0604020202020204" pitchFamily="34" charset="0"/>
          </a:endParaRPr>
        </a:p>
      </dgm:t>
    </dgm:pt>
    <dgm:pt modelId="{8054E46B-B43E-4E1E-B784-5A93AD8FE950}" type="parTrans" cxnId="{37C6D3AA-62EF-4582-A3FE-945C65C6E93C}">
      <dgm:prSet/>
      <dgm:spPr/>
      <dgm:t>
        <a:bodyPr/>
        <a:lstStyle/>
        <a:p>
          <a:endParaRPr lang="en-US" sz="2400">
            <a:latin typeface="Arial" panose="020B0604020202020204" pitchFamily="34" charset="0"/>
            <a:cs typeface="Arial" panose="020B0604020202020204" pitchFamily="34" charset="0"/>
          </a:endParaRPr>
        </a:p>
      </dgm:t>
    </dgm:pt>
    <dgm:pt modelId="{66C22BC2-43CC-488F-BEC5-BCE39CC1C72A}" type="sibTrans" cxnId="{37C6D3AA-62EF-4582-A3FE-945C65C6E93C}">
      <dgm:prSet custT="1"/>
      <dgm:spPr/>
      <dgm:t>
        <a:bodyPr/>
        <a:lstStyle/>
        <a:p>
          <a:endParaRPr lang="en-US" sz="2200" b="0">
            <a:latin typeface="Arial" panose="020B0604020202020204" pitchFamily="34" charset="0"/>
            <a:cs typeface="Arial" panose="020B0604020202020204" pitchFamily="34" charset="0"/>
          </a:endParaRPr>
        </a:p>
      </dgm:t>
    </dgm:pt>
    <dgm:pt modelId="{E3279CED-0B51-4F59-A1D9-EF03756C4320}">
      <dgm:prSet phldrT="[Text]" custT="1"/>
      <dgm:spPr/>
      <dgm:t>
        <a:bodyPr/>
        <a:lstStyle/>
        <a:p>
          <a:r>
            <a:rPr lang="en-US" sz="2200" b="0" dirty="0" smtClean="0">
              <a:latin typeface="Arial" panose="020B0604020202020204" pitchFamily="34" charset="0"/>
              <a:cs typeface="Arial" panose="020B0604020202020204" pitchFamily="34" charset="0"/>
            </a:rPr>
            <a:t>Professional Educator License </a:t>
          </a:r>
        </a:p>
        <a:p>
          <a:r>
            <a:rPr lang="en-US" sz="2200" b="0" dirty="0" smtClean="0">
              <a:latin typeface="Arial" panose="020B0604020202020204" pitchFamily="34" charset="0"/>
              <a:cs typeface="Arial" panose="020B0604020202020204" pitchFamily="34" charset="0"/>
            </a:rPr>
            <a:t>(5 year renewable)</a:t>
          </a:r>
          <a:endParaRPr lang="en-US" sz="2200" b="0" dirty="0">
            <a:latin typeface="Arial" panose="020B0604020202020204" pitchFamily="34" charset="0"/>
            <a:cs typeface="Arial" panose="020B0604020202020204" pitchFamily="34" charset="0"/>
          </a:endParaRPr>
        </a:p>
      </dgm:t>
    </dgm:pt>
    <dgm:pt modelId="{BFB4DB84-AB8F-463F-B778-ABE9BF01AF8D}" type="parTrans" cxnId="{F760CF0A-D18B-412A-AB8C-1A77D0DAE2DE}">
      <dgm:prSet/>
      <dgm:spPr/>
      <dgm:t>
        <a:bodyPr/>
        <a:lstStyle/>
        <a:p>
          <a:endParaRPr lang="en-US" sz="2400">
            <a:latin typeface="Arial" panose="020B0604020202020204" pitchFamily="34" charset="0"/>
            <a:cs typeface="Arial" panose="020B0604020202020204" pitchFamily="34" charset="0"/>
          </a:endParaRPr>
        </a:p>
      </dgm:t>
    </dgm:pt>
    <dgm:pt modelId="{1C3B9B76-1D83-468B-81B1-9830D2838441}" type="sibTrans" cxnId="{F760CF0A-D18B-412A-AB8C-1A77D0DAE2DE}">
      <dgm:prSet custT="1"/>
      <dgm:spPr/>
      <dgm:t>
        <a:bodyPr/>
        <a:lstStyle/>
        <a:p>
          <a:endParaRPr lang="en-US" sz="2200" b="0">
            <a:latin typeface="Arial" panose="020B0604020202020204" pitchFamily="34" charset="0"/>
            <a:cs typeface="Arial" panose="020B0604020202020204" pitchFamily="34" charset="0"/>
          </a:endParaRPr>
        </a:p>
      </dgm:t>
    </dgm:pt>
    <dgm:pt modelId="{DB83E181-0321-4942-897D-E31683628843}">
      <dgm:prSet phldrT="[Text]" custT="1"/>
      <dgm:spPr>
        <a:solidFill>
          <a:schemeClr val="accent1"/>
        </a:solidFill>
      </dgm:spPr>
      <dgm:t>
        <a:bodyPr/>
        <a:lstStyle/>
        <a:p>
          <a:r>
            <a:rPr lang="en-US" sz="2200" b="0" dirty="0" smtClean="0">
              <a:latin typeface="Arial" panose="020B0604020202020204" pitchFamily="34" charset="0"/>
              <a:cs typeface="Arial" panose="020B0604020202020204" pitchFamily="34" charset="0"/>
            </a:rPr>
            <a:t>Resident Educator License/ Alternative Resident Educator License</a:t>
          </a:r>
          <a:endParaRPr lang="en-US" sz="2200" b="0" dirty="0">
            <a:latin typeface="Arial" panose="020B0604020202020204" pitchFamily="34" charset="0"/>
            <a:cs typeface="Arial" panose="020B0604020202020204" pitchFamily="34" charset="0"/>
          </a:endParaRPr>
        </a:p>
      </dgm:t>
    </dgm:pt>
    <dgm:pt modelId="{F681678D-E701-42DA-8E9C-AFAF0DB82B8D}" type="parTrans" cxnId="{960A4DD7-1F83-4475-AD63-09E120205DF8}">
      <dgm:prSet/>
      <dgm:spPr/>
      <dgm:t>
        <a:bodyPr/>
        <a:lstStyle/>
        <a:p>
          <a:endParaRPr lang="en-US" sz="2400">
            <a:latin typeface="Arial" panose="020B0604020202020204" pitchFamily="34" charset="0"/>
            <a:cs typeface="Arial" panose="020B0604020202020204" pitchFamily="34" charset="0"/>
          </a:endParaRPr>
        </a:p>
      </dgm:t>
    </dgm:pt>
    <dgm:pt modelId="{D26BF0C1-1EBC-484E-85C6-B917A1B6F6ED}" type="sibTrans" cxnId="{960A4DD7-1F83-4475-AD63-09E120205DF8}">
      <dgm:prSet custAng="10800000"/>
      <dgm:spPr/>
      <dgm:t>
        <a:bodyPr/>
        <a:lstStyle/>
        <a:p>
          <a:endParaRPr lang="en-US" sz="2400">
            <a:latin typeface="Arial" panose="020B0604020202020204" pitchFamily="34" charset="0"/>
            <a:cs typeface="Arial" panose="020B0604020202020204" pitchFamily="34" charset="0"/>
          </a:endParaRPr>
        </a:p>
      </dgm:t>
    </dgm:pt>
    <dgm:pt modelId="{9008476F-19E2-4D7C-AF1C-B32D8411AEBA}" type="pres">
      <dgm:prSet presAssocID="{F67CAD1F-2BCB-48F5-B2E2-7BB080FD8880}" presName="outerComposite" presStyleCnt="0">
        <dgm:presLayoutVars>
          <dgm:chMax val="5"/>
          <dgm:dir/>
          <dgm:resizeHandles val="exact"/>
        </dgm:presLayoutVars>
      </dgm:prSet>
      <dgm:spPr/>
      <dgm:t>
        <a:bodyPr/>
        <a:lstStyle/>
        <a:p>
          <a:endParaRPr lang="en-US"/>
        </a:p>
      </dgm:t>
    </dgm:pt>
    <dgm:pt modelId="{4274AD45-8A54-4BBE-93B4-9E34E4D3A680}" type="pres">
      <dgm:prSet presAssocID="{F67CAD1F-2BCB-48F5-B2E2-7BB080FD8880}" presName="dummyMaxCanvas" presStyleCnt="0">
        <dgm:presLayoutVars/>
      </dgm:prSet>
      <dgm:spPr/>
      <dgm:t>
        <a:bodyPr/>
        <a:lstStyle/>
        <a:p>
          <a:endParaRPr lang="en-US"/>
        </a:p>
      </dgm:t>
    </dgm:pt>
    <dgm:pt modelId="{21A79302-E9F1-44C1-81F5-BF416EA2CCE2}" type="pres">
      <dgm:prSet presAssocID="{F67CAD1F-2BCB-48F5-B2E2-7BB080FD8880}" presName="FourNodes_1" presStyleLbl="node1" presStyleIdx="0" presStyleCnt="4">
        <dgm:presLayoutVars>
          <dgm:bulletEnabled val="1"/>
        </dgm:presLayoutVars>
      </dgm:prSet>
      <dgm:spPr/>
      <dgm:t>
        <a:bodyPr/>
        <a:lstStyle/>
        <a:p>
          <a:endParaRPr lang="en-US"/>
        </a:p>
      </dgm:t>
    </dgm:pt>
    <dgm:pt modelId="{873B88A6-04AF-4145-99E6-FCC29D07E6C6}" type="pres">
      <dgm:prSet presAssocID="{F67CAD1F-2BCB-48F5-B2E2-7BB080FD8880}" presName="FourNodes_2" presStyleLbl="node1" presStyleIdx="1" presStyleCnt="4" custLinFactNeighborX="-417" custLinFactNeighborY="-918">
        <dgm:presLayoutVars>
          <dgm:bulletEnabled val="1"/>
        </dgm:presLayoutVars>
      </dgm:prSet>
      <dgm:spPr/>
      <dgm:t>
        <a:bodyPr/>
        <a:lstStyle/>
        <a:p>
          <a:endParaRPr lang="en-US"/>
        </a:p>
      </dgm:t>
    </dgm:pt>
    <dgm:pt modelId="{4E388B04-F75C-4810-8C22-F204835670F8}" type="pres">
      <dgm:prSet presAssocID="{F67CAD1F-2BCB-48F5-B2E2-7BB080FD8880}" presName="FourNodes_3" presStyleLbl="node1" presStyleIdx="2" presStyleCnt="4">
        <dgm:presLayoutVars>
          <dgm:bulletEnabled val="1"/>
        </dgm:presLayoutVars>
      </dgm:prSet>
      <dgm:spPr/>
      <dgm:t>
        <a:bodyPr/>
        <a:lstStyle/>
        <a:p>
          <a:endParaRPr lang="en-US"/>
        </a:p>
      </dgm:t>
    </dgm:pt>
    <dgm:pt modelId="{DF2C7B92-8BF2-4C26-8116-DCDCD2E2CCA7}" type="pres">
      <dgm:prSet presAssocID="{F67CAD1F-2BCB-48F5-B2E2-7BB080FD8880}" presName="FourNodes_4" presStyleLbl="node1" presStyleIdx="3" presStyleCnt="4" custLinFactNeighborY="0">
        <dgm:presLayoutVars>
          <dgm:bulletEnabled val="1"/>
        </dgm:presLayoutVars>
      </dgm:prSet>
      <dgm:spPr/>
      <dgm:t>
        <a:bodyPr/>
        <a:lstStyle/>
        <a:p>
          <a:endParaRPr lang="en-US"/>
        </a:p>
      </dgm:t>
    </dgm:pt>
    <dgm:pt modelId="{EED9FD31-288C-4D35-AD6F-434EC2546486}" type="pres">
      <dgm:prSet presAssocID="{F67CAD1F-2BCB-48F5-B2E2-7BB080FD8880}" presName="FourConn_1-2" presStyleLbl="fgAccFollowNode1" presStyleIdx="0" presStyleCnt="3" custAng="10800000">
        <dgm:presLayoutVars>
          <dgm:bulletEnabled val="1"/>
        </dgm:presLayoutVars>
      </dgm:prSet>
      <dgm:spPr/>
      <dgm:t>
        <a:bodyPr/>
        <a:lstStyle/>
        <a:p>
          <a:endParaRPr lang="en-US"/>
        </a:p>
      </dgm:t>
    </dgm:pt>
    <dgm:pt modelId="{8AF2CE6B-39E1-4E1A-A3AA-3670B139913D}" type="pres">
      <dgm:prSet presAssocID="{F67CAD1F-2BCB-48F5-B2E2-7BB080FD8880}" presName="FourConn_2-3" presStyleLbl="fgAccFollowNode1" presStyleIdx="1" presStyleCnt="3" custAng="10800000">
        <dgm:presLayoutVars>
          <dgm:bulletEnabled val="1"/>
        </dgm:presLayoutVars>
      </dgm:prSet>
      <dgm:spPr/>
      <dgm:t>
        <a:bodyPr/>
        <a:lstStyle/>
        <a:p>
          <a:endParaRPr lang="en-US"/>
        </a:p>
      </dgm:t>
    </dgm:pt>
    <dgm:pt modelId="{CB8A97D4-F74F-4CF2-B2A6-C5C10733BA03}" type="pres">
      <dgm:prSet presAssocID="{F67CAD1F-2BCB-48F5-B2E2-7BB080FD8880}" presName="FourConn_3-4" presStyleLbl="fgAccFollowNode1" presStyleIdx="2" presStyleCnt="3" custAng="10800000">
        <dgm:presLayoutVars>
          <dgm:bulletEnabled val="1"/>
        </dgm:presLayoutVars>
      </dgm:prSet>
      <dgm:spPr/>
      <dgm:t>
        <a:bodyPr/>
        <a:lstStyle/>
        <a:p>
          <a:endParaRPr lang="en-US"/>
        </a:p>
      </dgm:t>
    </dgm:pt>
    <dgm:pt modelId="{ECFC822B-D64A-42F3-990F-2F914C4BEFD3}" type="pres">
      <dgm:prSet presAssocID="{F67CAD1F-2BCB-48F5-B2E2-7BB080FD8880}" presName="FourNodes_1_text" presStyleLbl="node1" presStyleIdx="3" presStyleCnt="4">
        <dgm:presLayoutVars>
          <dgm:bulletEnabled val="1"/>
        </dgm:presLayoutVars>
      </dgm:prSet>
      <dgm:spPr/>
      <dgm:t>
        <a:bodyPr/>
        <a:lstStyle/>
        <a:p>
          <a:endParaRPr lang="en-US"/>
        </a:p>
      </dgm:t>
    </dgm:pt>
    <dgm:pt modelId="{4A1CE5F0-840D-4F2F-A46A-32CC424C4AB2}" type="pres">
      <dgm:prSet presAssocID="{F67CAD1F-2BCB-48F5-B2E2-7BB080FD8880}" presName="FourNodes_2_text" presStyleLbl="node1" presStyleIdx="3" presStyleCnt="4">
        <dgm:presLayoutVars>
          <dgm:bulletEnabled val="1"/>
        </dgm:presLayoutVars>
      </dgm:prSet>
      <dgm:spPr/>
      <dgm:t>
        <a:bodyPr/>
        <a:lstStyle/>
        <a:p>
          <a:endParaRPr lang="en-US"/>
        </a:p>
      </dgm:t>
    </dgm:pt>
    <dgm:pt modelId="{BEAA5A9E-B7C6-45F7-A462-A3B31C1C3530}" type="pres">
      <dgm:prSet presAssocID="{F67CAD1F-2BCB-48F5-B2E2-7BB080FD8880}" presName="FourNodes_3_text" presStyleLbl="node1" presStyleIdx="3" presStyleCnt="4">
        <dgm:presLayoutVars>
          <dgm:bulletEnabled val="1"/>
        </dgm:presLayoutVars>
      </dgm:prSet>
      <dgm:spPr/>
      <dgm:t>
        <a:bodyPr/>
        <a:lstStyle/>
        <a:p>
          <a:endParaRPr lang="en-US"/>
        </a:p>
      </dgm:t>
    </dgm:pt>
    <dgm:pt modelId="{EE842C85-2ED0-4A8F-B2CF-D257C7E41351}" type="pres">
      <dgm:prSet presAssocID="{F67CAD1F-2BCB-48F5-B2E2-7BB080FD8880}" presName="FourNodes_4_text" presStyleLbl="node1" presStyleIdx="3" presStyleCnt="4">
        <dgm:presLayoutVars>
          <dgm:bulletEnabled val="1"/>
        </dgm:presLayoutVars>
      </dgm:prSet>
      <dgm:spPr/>
      <dgm:t>
        <a:bodyPr/>
        <a:lstStyle/>
        <a:p>
          <a:endParaRPr lang="en-US"/>
        </a:p>
      </dgm:t>
    </dgm:pt>
  </dgm:ptLst>
  <dgm:cxnLst>
    <dgm:cxn modelId="{E193CA1A-91E7-4819-AED1-56022222E2D3}" type="presOf" srcId="{1C3B9B76-1D83-468B-81B1-9830D2838441}" destId="{CB8A97D4-F74F-4CF2-B2A6-C5C10733BA03}" srcOrd="0" destOrd="0" presId="urn:microsoft.com/office/officeart/2005/8/layout/vProcess5"/>
    <dgm:cxn modelId="{A806C52A-5A88-4FF3-B472-7F98D3FB7F3D}" type="presOf" srcId="{31771780-0304-4FB1-9BD3-133E12290315}" destId="{873B88A6-04AF-4145-99E6-FCC29D07E6C6}" srcOrd="0" destOrd="0" presId="urn:microsoft.com/office/officeart/2005/8/layout/vProcess5"/>
    <dgm:cxn modelId="{75540463-FCF5-40E8-B05F-8422A15E98EB}" srcId="{F67CAD1F-2BCB-48F5-B2E2-7BB080FD8880}" destId="{285E472F-AF3C-4408-BE78-E486C412524D}" srcOrd="0" destOrd="0" parTransId="{CD7360C3-9DA8-4A32-945E-1507B067FC43}" sibTransId="{9A8AC78F-3A45-4A50-8965-CCF80A07A306}"/>
    <dgm:cxn modelId="{8DF5B6B1-6C0A-46AB-A619-BAC87C65C7F3}" type="presOf" srcId="{66C22BC2-43CC-488F-BEC5-BCE39CC1C72A}" destId="{8AF2CE6B-39E1-4E1A-A3AA-3670B139913D}" srcOrd="0" destOrd="0" presId="urn:microsoft.com/office/officeart/2005/8/layout/vProcess5"/>
    <dgm:cxn modelId="{C0839D84-2B5F-4B75-93FF-4799656D3A26}" type="presOf" srcId="{DB83E181-0321-4942-897D-E31683628843}" destId="{EE842C85-2ED0-4A8F-B2CF-D257C7E41351}" srcOrd="1" destOrd="0" presId="urn:microsoft.com/office/officeart/2005/8/layout/vProcess5"/>
    <dgm:cxn modelId="{0F32826A-BBEB-4057-BD77-B17047CAB333}" type="presOf" srcId="{285E472F-AF3C-4408-BE78-E486C412524D}" destId="{21A79302-E9F1-44C1-81F5-BF416EA2CCE2}" srcOrd="0" destOrd="0" presId="urn:microsoft.com/office/officeart/2005/8/layout/vProcess5"/>
    <dgm:cxn modelId="{37C6D3AA-62EF-4582-A3FE-945C65C6E93C}" srcId="{F67CAD1F-2BCB-48F5-B2E2-7BB080FD8880}" destId="{31771780-0304-4FB1-9BD3-133E12290315}" srcOrd="1" destOrd="0" parTransId="{8054E46B-B43E-4E1E-B784-5A93AD8FE950}" sibTransId="{66C22BC2-43CC-488F-BEC5-BCE39CC1C72A}"/>
    <dgm:cxn modelId="{960A4DD7-1F83-4475-AD63-09E120205DF8}" srcId="{F67CAD1F-2BCB-48F5-B2E2-7BB080FD8880}" destId="{DB83E181-0321-4942-897D-E31683628843}" srcOrd="3" destOrd="0" parTransId="{F681678D-E701-42DA-8E9C-AFAF0DB82B8D}" sibTransId="{D26BF0C1-1EBC-484E-85C6-B917A1B6F6ED}"/>
    <dgm:cxn modelId="{6B8B2E45-4EE2-4589-9BC1-5A6D9F80A5E3}" type="presOf" srcId="{285E472F-AF3C-4408-BE78-E486C412524D}" destId="{ECFC822B-D64A-42F3-990F-2F914C4BEFD3}" srcOrd="1" destOrd="0" presId="urn:microsoft.com/office/officeart/2005/8/layout/vProcess5"/>
    <dgm:cxn modelId="{D0D555E5-A599-4B2F-9B64-607847EEB1E4}" type="presOf" srcId="{E3279CED-0B51-4F59-A1D9-EF03756C4320}" destId="{BEAA5A9E-B7C6-45F7-A462-A3B31C1C3530}" srcOrd="1" destOrd="0" presId="urn:microsoft.com/office/officeart/2005/8/layout/vProcess5"/>
    <dgm:cxn modelId="{85CA66B6-9D29-47D9-A827-F0D20C1344AB}" type="presOf" srcId="{E3279CED-0B51-4F59-A1D9-EF03756C4320}" destId="{4E388B04-F75C-4810-8C22-F204835670F8}" srcOrd="0" destOrd="0" presId="urn:microsoft.com/office/officeart/2005/8/layout/vProcess5"/>
    <dgm:cxn modelId="{F760CF0A-D18B-412A-AB8C-1A77D0DAE2DE}" srcId="{F67CAD1F-2BCB-48F5-B2E2-7BB080FD8880}" destId="{E3279CED-0B51-4F59-A1D9-EF03756C4320}" srcOrd="2" destOrd="0" parTransId="{BFB4DB84-AB8F-463F-B778-ABE9BF01AF8D}" sibTransId="{1C3B9B76-1D83-468B-81B1-9830D2838441}"/>
    <dgm:cxn modelId="{0673FDCF-F79F-4B78-9711-B76B4BDD04CB}" type="presOf" srcId="{DB83E181-0321-4942-897D-E31683628843}" destId="{DF2C7B92-8BF2-4C26-8116-DCDCD2E2CCA7}" srcOrd="0" destOrd="0" presId="urn:microsoft.com/office/officeart/2005/8/layout/vProcess5"/>
    <dgm:cxn modelId="{7AC45BBD-4F44-4D94-9990-3F753D5C29E5}" type="presOf" srcId="{31771780-0304-4FB1-9BD3-133E12290315}" destId="{4A1CE5F0-840D-4F2F-A46A-32CC424C4AB2}" srcOrd="1" destOrd="0" presId="urn:microsoft.com/office/officeart/2005/8/layout/vProcess5"/>
    <dgm:cxn modelId="{2B243D0B-A196-4051-A012-CEDDABC143E9}" type="presOf" srcId="{F67CAD1F-2BCB-48F5-B2E2-7BB080FD8880}" destId="{9008476F-19E2-4D7C-AF1C-B32D8411AEBA}" srcOrd="0" destOrd="0" presId="urn:microsoft.com/office/officeart/2005/8/layout/vProcess5"/>
    <dgm:cxn modelId="{97C33FCE-77DA-413D-9B60-2E9EF90059BB}" type="presOf" srcId="{9A8AC78F-3A45-4A50-8965-CCF80A07A306}" destId="{EED9FD31-288C-4D35-AD6F-434EC2546486}" srcOrd="0" destOrd="0" presId="urn:microsoft.com/office/officeart/2005/8/layout/vProcess5"/>
    <dgm:cxn modelId="{5091A4C0-1E47-4CFE-9490-62FBAFCA6E09}" type="presParOf" srcId="{9008476F-19E2-4D7C-AF1C-B32D8411AEBA}" destId="{4274AD45-8A54-4BBE-93B4-9E34E4D3A680}" srcOrd="0" destOrd="0" presId="urn:microsoft.com/office/officeart/2005/8/layout/vProcess5"/>
    <dgm:cxn modelId="{B2BC819A-A89B-4947-A992-D9B12CC66699}" type="presParOf" srcId="{9008476F-19E2-4D7C-AF1C-B32D8411AEBA}" destId="{21A79302-E9F1-44C1-81F5-BF416EA2CCE2}" srcOrd="1" destOrd="0" presId="urn:microsoft.com/office/officeart/2005/8/layout/vProcess5"/>
    <dgm:cxn modelId="{69964A66-F4DB-4E27-8184-8F990DAFB9D3}" type="presParOf" srcId="{9008476F-19E2-4D7C-AF1C-B32D8411AEBA}" destId="{873B88A6-04AF-4145-99E6-FCC29D07E6C6}" srcOrd="2" destOrd="0" presId="urn:microsoft.com/office/officeart/2005/8/layout/vProcess5"/>
    <dgm:cxn modelId="{ACF2D43B-B90D-489A-9355-6D2BD0CB58D2}" type="presParOf" srcId="{9008476F-19E2-4D7C-AF1C-B32D8411AEBA}" destId="{4E388B04-F75C-4810-8C22-F204835670F8}" srcOrd="3" destOrd="0" presId="urn:microsoft.com/office/officeart/2005/8/layout/vProcess5"/>
    <dgm:cxn modelId="{C57EAEA7-D5A7-4E56-B545-B5C30C179347}" type="presParOf" srcId="{9008476F-19E2-4D7C-AF1C-B32D8411AEBA}" destId="{DF2C7B92-8BF2-4C26-8116-DCDCD2E2CCA7}" srcOrd="4" destOrd="0" presId="urn:microsoft.com/office/officeart/2005/8/layout/vProcess5"/>
    <dgm:cxn modelId="{2572DEB8-6FA1-4CEB-8706-0E069B0E830A}" type="presParOf" srcId="{9008476F-19E2-4D7C-AF1C-B32D8411AEBA}" destId="{EED9FD31-288C-4D35-AD6F-434EC2546486}" srcOrd="5" destOrd="0" presId="urn:microsoft.com/office/officeart/2005/8/layout/vProcess5"/>
    <dgm:cxn modelId="{BC284FCE-E09B-412D-B5E3-59DF52F93264}" type="presParOf" srcId="{9008476F-19E2-4D7C-AF1C-B32D8411AEBA}" destId="{8AF2CE6B-39E1-4E1A-A3AA-3670B139913D}" srcOrd="6" destOrd="0" presId="urn:microsoft.com/office/officeart/2005/8/layout/vProcess5"/>
    <dgm:cxn modelId="{DD1EB19C-927A-497B-A0A2-90BBA1C3E1D6}" type="presParOf" srcId="{9008476F-19E2-4D7C-AF1C-B32D8411AEBA}" destId="{CB8A97D4-F74F-4CF2-B2A6-C5C10733BA03}" srcOrd="7" destOrd="0" presId="urn:microsoft.com/office/officeart/2005/8/layout/vProcess5"/>
    <dgm:cxn modelId="{E3AE2C36-1FBC-4F83-BA03-5BEDFADEA7F1}" type="presParOf" srcId="{9008476F-19E2-4D7C-AF1C-B32D8411AEBA}" destId="{ECFC822B-D64A-42F3-990F-2F914C4BEFD3}" srcOrd="8" destOrd="0" presId="urn:microsoft.com/office/officeart/2005/8/layout/vProcess5"/>
    <dgm:cxn modelId="{AAA87A9A-5B03-43AD-9E1E-577802815F0C}" type="presParOf" srcId="{9008476F-19E2-4D7C-AF1C-B32D8411AEBA}" destId="{4A1CE5F0-840D-4F2F-A46A-32CC424C4AB2}" srcOrd="9" destOrd="0" presId="urn:microsoft.com/office/officeart/2005/8/layout/vProcess5"/>
    <dgm:cxn modelId="{1A24470B-934F-4ABC-BDE7-D6C11D9C9BF5}" type="presParOf" srcId="{9008476F-19E2-4D7C-AF1C-B32D8411AEBA}" destId="{BEAA5A9E-B7C6-45F7-A462-A3B31C1C3530}" srcOrd="10" destOrd="0" presId="urn:microsoft.com/office/officeart/2005/8/layout/vProcess5"/>
    <dgm:cxn modelId="{BB7C32DA-D82D-470C-A531-9F31B7357FE1}" type="presParOf" srcId="{9008476F-19E2-4D7C-AF1C-B32D8411AEBA}" destId="{EE842C85-2ED0-4A8F-B2CF-D257C7E4135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9C549-1F8F-46DC-9A00-77A2669E9B27}" type="doc">
      <dgm:prSet loTypeId="urn:microsoft.com/office/officeart/2005/8/layout/StepDownProcess" loCatId="process" qsTypeId="urn:microsoft.com/office/officeart/2005/8/quickstyle/simple2" qsCatId="simple" csTypeId="urn:microsoft.com/office/officeart/2005/8/colors/accent0_2" csCatId="mainScheme" phldr="1"/>
      <dgm:spPr/>
      <dgm:t>
        <a:bodyPr/>
        <a:lstStyle/>
        <a:p>
          <a:endParaRPr lang="en-US"/>
        </a:p>
      </dgm:t>
    </dgm:pt>
    <dgm:pt modelId="{915C7689-4129-49B3-9067-2C18699553B3}">
      <dgm:prSet phldrT="[Text]"/>
      <dgm:spPr/>
      <dgm:t>
        <a:bodyPr/>
        <a:lstStyle/>
        <a:p>
          <a:r>
            <a:rPr lang="en-US" dirty="0" smtClean="0"/>
            <a:t>Mentoring</a:t>
          </a:r>
          <a:endParaRPr lang="en-US" dirty="0"/>
        </a:p>
      </dgm:t>
    </dgm:pt>
    <dgm:pt modelId="{738410EA-321C-4268-8105-899CB3FE7E1C}" type="parTrans" cxnId="{13E3EB92-AADB-4CAD-806C-B35AD4B0DC01}">
      <dgm:prSet/>
      <dgm:spPr/>
      <dgm:t>
        <a:bodyPr/>
        <a:lstStyle/>
        <a:p>
          <a:endParaRPr lang="en-US"/>
        </a:p>
      </dgm:t>
    </dgm:pt>
    <dgm:pt modelId="{5355E03D-E37D-4E9B-8C46-CE9CA68B1522}" type="sibTrans" cxnId="{13E3EB92-AADB-4CAD-806C-B35AD4B0DC01}">
      <dgm:prSet/>
      <dgm:spPr/>
      <dgm:t>
        <a:bodyPr/>
        <a:lstStyle/>
        <a:p>
          <a:endParaRPr lang="en-US"/>
        </a:p>
      </dgm:t>
    </dgm:pt>
    <dgm:pt modelId="{317029EF-8DA8-4926-A1E7-045166095F20}">
      <dgm:prSet phldrT="[Text]" custT="1"/>
      <dgm:spPr/>
      <dgm:t>
        <a:bodyPr/>
        <a:lstStyle/>
        <a:p>
          <a:r>
            <a:rPr lang="en-US" sz="2000" b="1" dirty="0" smtClean="0"/>
            <a:t>Component of</a:t>
          </a:r>
          <a:endParaRPr lang="en-US" sz="2000" b="1" dirty="0"/>
        </a:p>
      </dgm:t>
    </dgm:pt>
    <dgm:pt modelId="{A2852AC6-694C-42D7-82E4-9905295897EF}" type="parTrans" cxnId="{80BAB880-4841-4B6D-98CE-55DE88117EC5}">
      <dgm:prSet/>
      <dgm:spPr/>
      <dgm:t>
        <a:bodyPr/>
        <a:lstStyle/>
        <a:p>
          <a:endParaRPr lang="en-US"/>
        </a:p>
      </dgm:t>
    </dgm:pt>
    <dgm:pt modelId="{8ED51347-C625-4548-AD2D-942DE63CB681}" type="sibTrans" cxnId="{80BAB880-4841-4B6D-98CE-55DE88117EC5}">
      <dgm:prSet/>
      <dgm:spPr/>
      <dgm:t>
        <a:bodyPr/>
        <a:lstStyle/>
        <a:p>
          <a:endParaRPr lang="en-US"/>
        </a:p>
      </dgm:t>
    </dgm:pt>
    <dgm:pt modelId="{0D237EF0-6E9E-4B88-B973-6B054D2EA008}">
      <dgm:prSet phldrT="[Text]"/>
      <dgm:spPr/>
      <dgm:t>
        <a:bodyPr/>
        <a:lstStyle/>
        <a:p>
          <a:r>
            <a:rPr lang="en-US" dirty="0" smtClean="0"/>
            <a:t>Induction</a:t>
          </a:r>
          <a:endParaRPr lang="en-US" dirty="0"/>
        </a:p>
      </dgm:t>
    </dgm:pt>
    <dgm:pt modelId="{5CA87679-15D0-4D36-B943-0AA5185E9A8A}" type="parTrans" cxnId="{6D916FB8-0F7F-45B9-BAAF-E06B61C7FF7A}">
      <dgm:prSet/>
      <dgm:spPr/>
      <dgm:t>
        <a:bodyPr/>
        <a:lstStyle/>
        <a:p>
          <a:endParaRPr lang="en-US"/>
        </a:p>
      </dgm:t>
    </dgm:pt>
    <dgm:pt modelId="{10816DB5-5EF3-4BC9-BD67-3E0796AE7979}" type="sibTrans" cxnId="{6D916FB8-0F7F-45B9-BAAF-E06B61C7FF7A}">
      <dgm:prSet/>
      <dgm:spPr/>
      <dgm:t>
        <a:bodyPr/>
        <a:lstStyle/>
        <a:p>
          <a:endParaRPr lang="en-US"/>
        </a:p>
      </dgm:t>
    </dgm:pt>
    <dgm:pt modelId="{91DE1CED-A09C-497B-A877-A1C3751CB23A}">
      <dgm:prSet phldrT="[Text]" custT="1"/>
      <dgm:spPr/>
      <dgm:t>
        <a:bodyPr/>
        <a:lstStyle/>
        <a:p>
          <a:r>
            <a:rPr lang="en-US" sz="2000" b="1" dirty="0" smtClean="0"/>
            <a:t>Component of</a:t>
          </a:r>
          <a:endParaRPr lang="en-US" sz="2000" b="1" dirty="0"/>
        </a:p>
      </dgm:t>
    </dgm:pt>
    <dgm:pt modelId="{ED313C10-BC22-4E07-9564-DF2D88B3A213}" type="parTrans" cxnId="{1B833F36-BE4A-4682-AB04-FC867574184C}">
      <dgm:prSet/>
      <dgm:spPr/>
      <dgm:t>
        <a:bodyPr/>
        <a:lstStyle/>
        <a:p>
          <a:endParaRPr lang="en-US"/>
        </a:p>
      </dgm:t>
    </dgm:pt>
    <dgm:pt modelId="{1E37AE8B-B233-4D66-9850-857543DD0F35}" type="sibTrans" cxnId="{1B833F36-BE4A-4682-AB04-FC867574184C}">
      <dgm:prSet/>
      <dgm:spPr/>
      <dgm:t>
        <a:bodyPr/>
        <a:lstStyle/>
        <a:p>
          <a:endParaRPr lang="en-US"/>
        </a:p>
      </dgm:t>
    </dgm:pt>
    <dgm:pt modelId="{55C1D0CA-1C93-4DE5-8640-B8D579D05A0C}">
      <dgm:prSet phldrT="[Text]"/>
      <dgm:spPr/>
      <dgm:t>
        <a:bodyPr/>
        <a:lstStyle/>
        <a:p>
          <a:r>
            <a:rPr lang="en-US" dirty="0" smtClean="0"/>
            <a:t>Professional Development </a:t>
          </a:r>
          <a:endParaRPr lang="en-US" dirty="0"/>
        </a:p>
      </dgm:t>
    </dgm:pt>
    <dgm:pt modelId="{765CF21F-5D05-4CD6-B7EC-0D4E50DD30F7}" type="parTrans" cxnId="{C898F447-7428-4AC9-8551-A56670A9F3D2}">
      <dgm:prSet/>
      <dgm:spPr/>
      <dgm:t>
        <a:bodyPr/>
        <a:lstStyle/>
        <a:p>
          <a:endParaRPr lang="en-US"/>
        </a:p>
      </dgm:t>
    </dgm:pt>
    <dgm:pt modelId="{7D3F4256-D3FB-4918-B935-67404A07D1EC}" type="sibTrans" cxnId="{C898F447-7428-4AC9-8551-A56670A9F3D2}">
      <dgm:prSet/>
      <dgm:spPr/>
      <dgm:t>
        <a:bodyPr/>
        <a:lstStyle/>
        <a:p>
          <a:endParaRPr lang="en-US"/>
        </a:p>
      </dgm:t>
    </dgm:pt>
    <dgm:pt modelId="{8E2F03A6-EDBE-4408-8837-093BFF7B66F4}" type="pres">
      <dgm:prSet presAssocID="{EE79C549-1F8F-46DC-9A00-77A2669E9B27}" presName="rootnode" presStyleCnt="0">
        <dgm:presLayoutVars>
          <dgm:chMax/>
          <dgm:chPref/>
          <dgm:dir/>
          <dgm:animLvl val="lvl"/>
        </dgm:presLayoutVars>
      </dgm:prSet>
      <dgm:spPr/>
      <dgm:t>
        <a:bodyPr/>
        <a:lstStyle/>
        <a:p>
          <a:endParaRPr lang="en-US"/>
        </a:p>
      </dgm:t>
    </dgm:pt>
    <dgm:pt modelId="{2630928F-5AC2-4C00-82FD-F541B7BD91B5}" type="pres">
      <dgm:prSet presAssocID="{915C7689-4129-49B3-9067-2C18699553B3}" presName="composite" presStyleCnt="0"/>
      <dgm:spPr/>
      <dgm:t>
        <a:bodyPr/>
        <a:lstStyle/>
        <a:p>
          <a:endParaRPr lang="en-US"/>
        </a:p>
      </dgm:t>
    </dgm:pt>
    <dgm:pt modelId="{FCBB46E5-A9EA-4B15-A40C-3DD76B701E78}" type="pres">
      <dgm:prSet presAssocID="{915C7689-4129-49B3-9067-2C18699553B3}" presName="bentUpArrow1" presStyleLbl="alignImgPlace1" presStyleIdx="0" presStyleCnt="2" custLinFactNeighborY="0"/>
      <dgm:spPr/>
      <dgm:t>
        <a:bodyPr/>
        <a:lstStyle/>
        <a:p>
          <a:endParaRPr lang="en-US"/>
        </a:p>
      </dgm:t>
    </dgm:pt>
    <dgm:pt modelId="{CA89E470-AABE-4E78-BCFF-78168643D0D1}" type="pres">
      <dgm:prSet presAssocID="{915C7689-4129-49B3-9067-2C18699553B3}" presName="ParentText" presStyleLbl="node1" presStyleIdx="0" presStyleCnt="3" custScaleX="146899" custLinFactNeighborX="430" custLinFactNeighborY="1475">
        <dgm:presLayoutVars>
          <dgm:chMax val="1"/>
          <dgm:chPref val="1"/>
          <dgm:bulletEnabled val="1"/>
        </dgm:presLayoutVars>
      </dgm:prSet>
      <dgm:spPr/>
      <dgm:t>
        <a:bodyPr/>
        <a:lstStyle/>
        <a:p>
          <a:endParaRPr lang="en-US"/>
        </a:p>
      </dgm:t>
    </dgm:pt>
    <dgm:pt modelId="{B5FF13DB-EC2A-47F9-851A-E2088218F6C6}" type="pres">
      <dgm:prSet presAssocID="{915C7689-4129-49B3-9067-2C18699553B3}" presName="ChildText" presStyleLbl="revTx" presStyleIdx="0" presStyleCnt="2" custScaleX="148929" custScaleY="56614" custLinFactX="-100000" custLinFactY="38349" custLinFactNeighborX="-131194" custLinFactNeighborY="100000">
        <dgm:presLayoutVars>
          <dgm:chMax val="0"/>
          <dgm:chPref val="0"/>
          <dgm:bulletEnabled val="1"/>
        </dgm:presLayoutVars>
      </dgm:prSet>
      <dgm:spPr/>
      <dgm:t>
        <a:bodyPr/>
        <a:lstStyle/>
        <a:p>
          <a:endParaRPr lang="en-US"/>
        </a:p>
      </dgm:t>
    </dgm:pt>
    <dgm:pt modelId="{B0FCB600-EE0F-4C60-AE2F-C4F002D84173}" type="pres">
      <dgm:prSet presAssocID="{5355E03D-E37D-4E9B-8C46-CE9CA68B1522}" presName="sibTrans" presStyleCnt="0"/>
      <dgm:spPr/>
      <dgm:t>
        <a:bodyPr/>
        <a:lstStyle/>
        <a:p>
          <a:endParaRPr lang="en-US"/>
        </a:p>
      </dgm:t>
    </dgm:pt>
    <dgm:pt modelId="{4655374F-172C-48CC-A7C3-B773EB0B3D2F}" type="pres">
      <dgm:prSet presAssocID="{0D237EF0-6E9E-4B88-B973-6B054D2EA008}" presName="composite" presStyleCnt="0"/>
      <dgm:spPr/>
      <dgm:t>
        <a:bodyPr/>
        <a:lstStyle/>
        <a:p>
          <a:endParaRPr lang="en-US"/>
        </a:p>
      </dgm:t>
    </dgm:pt>
    <dgm:pt modelId="{9A290030-C46E-4B38-8650-E0BF808616C4}" type="pres">
      <dgm:prSet presAssocID="{0D237EF0-6E9E-4B88-B973-6B054D2EA008}" presName="bentUpArrow1" presStyleLbl="alignImgPlace1" presStyleIdx="1" presStyleCnt="2"/>
      <dgm:spPr/>
      <dgm:t>
        <a:bodyPr/>
        <a:lstStyle/>
        <a:p>
          <a:endParaRPr lang="en-US"/>
        </a:p>
      </dgm:t>
    </dgm:pt>
    <dgm:pt modelId="{34A5E3BE-BE1E-4F4D-BF04-DA3F0A411467}" type="pres">
      <dgm:prSet presAssocID="{0D237EF0-6E9E-4B88-B973-6B054D2EA008}" presName="ParentText" presStyleLbl="node1" presStyleIdx="1" presStyleCnt="3" custScaleX="144528">
        <dgm:presLayoutVars>
          <dgm:chMax val="1"/>
          <dgm:chPref val="1"/>
          <dgm:bulletEnabled val="1"/>
        </dgm:presLayoutVars>
      </dgm:prSet>
      <dgm:spPr/>
      <dgm:t>
        <a:bodyPr/>
        <a:lstStyle/>
        <a:p>
          <a:endParaRPr lang="en-US"/>
        </a:p>
      </dgm:t>
    </dgm:pt>
    <dgm:pt modelId="{220220AA-5CF0-427E-BF08-A9B25259156E}" type="pres">
      <dgm:prSet presAssocID="{0D237EF0-6E9E-4B88-B973-6B054D2EA008}" presName="ChildText" presStyleLbl="revTx" presStyleIdx="1" presStyleCnt="2" custScaleX="135891" custScaleY="45153" custLinFactX="-100000" custLinFactY="37586" custLinFactNeighborX="-143140" custLinFactNeighborY="100000">
        <dgm:presLayoutVars>
          <dgm:chMax val="0"/>
          <dgm:chPref val="0"/>
          <dgm:bulletEnabled val="1"/>
        </dgm:presLayoutVars>
      </dgm:prSet>
      <dgm:spPr/>
      <dgm:t>
        <a:bodyPr/>
        <a:lstStyle/>
        <a:p>
          <a:endParaRPr lang="en-US"/>
        </a:p>
      </dgm:t>
    </dgm:pt>
    <dgm:pt modelId="{436775E8-7F55-4747-A776-E37B1656018A}" type="pres">
      <dgm:prSet presAssocID="{10816DB5-5EF3-4BC9-BD67-3E0796AE7979}" presName="sibTrans" presStyleCnt="0"/>
      <dgm:spPr/>
      <dgm:t>
        <a:bodyPr/>
        <a:lstStyle/>
        <a:p>
          <a:endParaRPr lang="en-US"/>
        </a:p>
      </dgm:t>
    </dgm:pt>
    <dgm:pt modelId="{736CC21F-3F38-4008-9B7A-C9BD052B4677}" type="pres">
      <dgm:prSet presAssocID="{55C1D0CA-1C93-4DE5-8640-B8D579D05A0C}" presName="composite" presStyleCnt="0"/>
      <dgm:spPr/>
      <dgm:t>
        <a:bodyPr/>
        <a:lstStyle/>
        <a:p>
          <a:endParaRPr lang="en-US"/>
        </a:p>
      </dgm:t>
    </dgm:pt>
    <dgm:pt modelId="{55FF963B-9935-4DC5-A02D-925E7246F658}" type="pres">
      <dgm:prSet presAssocID="{55C1D0CA-1C93-4DE5-8640-B8D579D05A0C}" presName="ParentText" presStyleLbl="node1" presStyleIdx="2" presStyleCnt="3" custScaleX="138507">
        <dgm:presLayoutVars>
          <dgm:chMax val="1"/>
          <dgm:chPref val="1"/>
          <dgm:bulletEnabled val="1"/>
        </dgm:presLayoutVars>
      </dgm:prSet>
      <dgm:spPr/>
      <dgm:t>
        <a:bodyPr/>
        <a:lstStyle/>
        <a:p>
          <a:endParaRPr lang="en-US"/>
        </a:p>
      </dgm:t>
    </dgm:pt>
  </dgm:ptLst>
  <dgm:cxnLst>
    <dgm:cxn modelId="{4CED7345-0A20-4766-9DEE-156DD0F56C82}" type="presOf" srcId="{91DE1CED-A09C-497B-A877-A1C3751CB23A}" destId="{220220AA-5CF0-427E-BF08-A9B25259156E}" srcOrd="0" destOrd="0" presId="urn:microsoft.com/office/officeart/2005/8/layout/StepDownProcess"/>
    <dgm:cxn modelId="{13E3EB92-AADB-4CAD-806C-B35AD4B0DC01}" srcId="{EE79C549-1F8F-46DC-9A00-77A2669E9B27}" destId="{915C7689-4129-49B3-9067-2C18699553B3}" srcOrd="0" destOrd="0" parTransId="{738410EA-321C-4268-8105-899CB3FE7E1C}" sibTransId="{5355E03D-E37D-4E9B-8C46-CE9CA68B1522}"/>
    <dgm:cxn modelId="{80BAB880-4841-4B6D-98CE-55DE88117EC5}" srcId="{915C7689-4129-49B3-9067-2C18699553B3}" destId="{317029EF-8DA8-4926-A1E7-045166095F20}" srcOrd="0" destOrd="0" parTransId="{A2852AC6-694C-42D7-82E4-9905295897EF}" sibTransId="{8ED51347-C625-4548-AD2D-942DE63CB681}"/>
    <dgm:cxn modelId="{C898F447-7428-4AC9-8551-A56670A9F3D2}" srcId="{EE79C549-1F8F-46DC-9A00-77A2669E9B27}" destId="{55C1D0CA-1C93-4DE5-8640-B8D579D05A0C}" srcOrd="2" destOrd="0" parTransId="{765CF21F-5D05-4CD6-B7EC-0D4E50DD30F7}" sibTransId="{7D3F4256-D3FB-4918-B935-67404A07D1EC}"/>
    <dgm:cxn modelId="{6D916FB8-0F7F-45B9-BAAF-E06B61C7FF7A}" srcId="{EE79C549-1F8F-46DC-9A00-77A2669E9B27}" destId="{0D237EF0-6E9E-4B88-B973-6B054D2EA008}" srcOrd="1" destOrd="0" parTransId="{5CA87679-15D0-4D36-B943-0AA5185E9A8A}" sibTransId="{10816DB5-5EF3-4BC9-BD67-3E0796AE7979}"/>
    <dgm:cxn modelId="{1B833F36-BE4A-4682-AB04-FC867574184C}" srcId="{0D237EF0-6E9E-4B88-B973-6B054D2EA008}" destId="{91DE1CED-A09C-497B-A877-A1C3751CB23A}" srcOrd="0" destOrd="0" parTransId="{ED313C10-BC22-4E07-9564-DF2D88B3A213}" sibTransId="{1E37AE8B-B233-4D66-9850-857543DD0F35}"/>
    <dgm:cxn modelId="{96ABA7DB-CBE6-4534-8A38-CF883F4E6247}" type="presOf" srcId="{317029EF-8DA8-4926-A1E7-045166095F20}" destId="{B5FF13DB-EC2A-47F9-851A-E2088218F6C6}" srcOrd="0" destOrd="0" presId="urn:microsoft.com/office/officeart/2005/8/layout/StepDownProcess"/>
    <dgm:cxn modelId="{CEF69F54-FB0D-43F1-993F-B9C2FC59AF54}" type="presOf" srcId="{EE79C549-1F8F-46DC-9A00-77A2669E9B27}" destId="{8E2F03A6-EDBE-4408-8837-093BFF7B66F4}" srcOrd="0" destOrd="0" presId="urn:microsoft.com/office/officeart/2005/8/layout/StepDownProcess"/>
    <dgm:cxn modelId="{47D53F59-C6F7-4C3D-8D18-A7DBC1D84F6B}" type="presOf" srcId="{55C1D0CA-1C93-4DE5-8640-B8D579D05A0C}" destId="{55FF963B-9935-4DC5-A02D-925E7246F658}" srcOrd="0" destOrd="0" presId="urn:microsoft.com/office/officeart/2005/8/layout/StepDownProcess"/>
    <dgm:cxn modelId="{75891343-DB2D-4560-B9CE-E6FA241A36F9}" type="presOf" srcId="{0D237EF0-6E9E-4B88-B973-6B054D2EA008}" destId="{34A5E3BE-BE1E-4F4D-BF04-DA3F0A411467}" srcOrd="0" destOrd="0" presId="urn:microsoft.com/office/officeart/2005/8/layout/StepDownProcess"/>
    <dgm:cxn modelId="{51FF4E4C-B2B3-4D2E-B2A6-3C0324E4523A}" type="presOf" srcId="{915C7689-4129-49B3-9067-2C18699553B3}" destId="{CA89E470-AABE-4E78-BCFF-78168643D0D1}" srcOrd="0" destOrd="0" presId="urn:microsoft.com/office/officeart/2005/8/layout/StepDownProcess"/>
    <dgm:cxn modelId="{DF7AF2DC-20B8-400E-8EF5-9442139BC94E}" type="presParOf" srcId="{8E2F03A6-EDBE-4408-8837-093BFF7B66F4}" destId="{2630928F-5AC2-4C00-82FD-F541B7BD91B5}" srcOrd="0" destOrd="0" presId="urn:microsoft.com/office/officeart/2005/8/layout/StepDownProcess"/>
    <dgm:cxn modelId="{122959A8-AA43-4751-A859-257E1EE9A41C}" type="presParOf" srcId="{2630928F-5AC2-4C00-82FD-F541B7BD91B5}" destId="{FCBB46E5-A9EA-4B15-A40C-3DD76B701E78}" srcOrd="0" destOrd="0" presId="urn:microsoft.com/office/officeart/2005/8/layout/StepDownProcess"/>
    <dgm:cxn modelId="{46A484F0-FAA4-41C7-A788-E440DA9A5245}" type="presParOf" srcId="{2630928F-5AC2-4C00-82FD-F541B7BD91B5}" destId="{CA89E470-AABE-4E78-BCFF-78168643D0D1}" srcOrd="1" destOrd="0" presId="urn:microsoft.com/office/officeart/2005/8/layout/StepDownProcess"/>
    <dgm:cxn modelId="{4712B274-E5E8-43F7-B042-E6E2C7B198C3}" type="presParOf" srcId="{2630928F-5AC2-4C00-82FD-F541B7BD91B5}" destId="{B5FF13DB-EC2A-47F9-851A-E2088218F6C6}" srcOrd="2" destOrd="0" presId="urn:microsoft.com/office/officeart/2005/8/layout/StepDownProcess"/>
    <dgm:cxn modelId="{36432047-7A18-4E86-891A-19D8CD4656F5}" type="presParOf" srcId="{8E2F03A6-EDBE-4408-8837-093BFF7B66F4}" destId="{B0FCB600-EE0F-4C60-AE2F-C4F002D84173}" srcOrd="1" destOrd="0" presId="urn:microsoft.com/office/officeart/2005/8/layout/StepDownProcess"/>
    <dgm:cxn modelId="{25DAE3D8-A9D7-44B4-8215-A63E3B890C88}" type="presParOf" srcId="{8E2F03A6-EDBE-4408-8837-093BFF7B66F4}" destId="{4655374F-172C-48CC-A7C3-B773EB0B3D2F}" srcOrd="2" destOrd="0" presId="urn:microsoft.com/office/officeart/2005/8/layout/StepDownProcess"/>
    <dgm:cxn modelId="{836CFC3C-7984-4766-84F4-27A78B392CB1}" type="presParOf" srcId="{4655374F-172C-48CC-A7C3-B773EB0B3D2F}" destId="{9A290030-C46E-4B38-8650-E0BF808616C4}" srcOrd="0" destOrd="0" presId="urn:microsoft.com/office/officeart/2005/8/layout/StepDownProcess"/>
    <dgm:cxn modelId="{46D6FA6A-1E07-41EE-A27A-81ED0B07B2FC}" type="presParOf" srcId="{4655374F-172C-48CC-A7C3-B773EB0B3D2F}" destId="{34A5E3BE-BE1E-4F4D-BF04-DA3F0A411467}" srcOrd="1" destOrd="0" presId="urn:microsoft.com/office/officeart/2005/8/layout/StepDownProcess"/>
    <dgm:cxn modelId="{DFA62EFD-8469-4D35-AA77-51BD04135553}" type="presParOf" srcId="{4655374F-172C-48CC-A7C3-B773EB0B3D2F}" destId="{220220AA-5CF0-427E-BF08-A9B25259156E}" srcOrd="2" destOrd="0" presId="urn:microsoft.com/office/officeart/2005/8/layout/StepDownProcess"/>
    <dgm:cxn modelId="{88C99B3F-DE65-49D6-BC28-DFDFE4F4C433}" type="presParOf" srcId="{8E2F03A6-EDBE-4408-8837-093BFF7B66F4}" destId="{436775E8-7F55-4747-A776-E37B1656018A}" srcOrd="3" destOrd="0" presId="urn:microsoft.com/office/officeart/2005/8/layout/StepDownProcess"/>
    <dgm:cxn modelId="{CA399DB0-B9FC-4D22-B39B-AE4B9BAC162F}" type="presParOf" srcId="{8E2F03A6-EDBE-4408-8837-093BFF7B66F4}" destId="{736CC21F-3F38-4008-9B7A-C9BD052B4677}" srcOrd="4" destOrd="0" presId="urn:microsoft.com/office/officeart/2005/8/layout/StepDownProcess"/>
    <dgm:cxn modelId="{2A66ED7D-7B21-4C44-8573-688971155A7B}" type="presParOf" srcId="{736CC21F-3F38-4008-9B7A-C9BD052B4677}" destId="{55FF963B-9935-4DC5-A02D-925E7246F65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379454-3CF5-4109-853E-42F02EE1DCC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4B3862-1797-47CF-BBC8-473B12C03EE4}">
      <dgm:prSet phldrT="[Text]"/>
      <dgm:spPr>
        <a:xfrm>
          <a:off x="0" y="1847056"/>
          <a:ext cx="1643062" cy="657225"/>
        </a:xfrm>
        <a:prstGeom prst="chevron">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2009-2010</a:t>
          </a:r>
          <a:endParaRPr lang="en-US" dirty="0">
            <a:solidFill>
              <a:sysClr val="window" lastClr="FFFFFF"/>
            </a:solidFill>
            <a:latin typeface="Calibri" panose="020F0502020204030204"/>
            <a:ea typeface="+mn-ea"/>
            <a:cs typeface="+mn-cs"/>
          </a:endParaRPr>
        </a:p>
      </dgm:t>
    </dgm:pt>
    <dgm:pt modelId="{4586EE2B-592B-4224-A9EF-864CC7F26D25}" type="parTrans" cxnId="{4AB08F19-02E0-4A18-A5B2-DFBF681AAA2E}">
      <dgm:prSet/>
      <dgm:spPr/>
      <dgm:t>
        <a:bodyPr/>
        <a:lstStyle/>
        <a:p>
          <a:endParaRPr lang="en-US"/>
        </a:p>
      </dgm:t>
    </dgm:pt>
    <dgm:pt modelId="{D9D185EA-EF41-44F5-A3C1-C7A97FA17F16}" type="sibTrans" cxnId="{4AB08F19-02E0-4A18-A5B2-DFBF681AAA2E}">
      <dgm:prSet/>
      <dgm:spPr/>
      <dgm:t>
        <a:bodyPr/>
        <a:lstStyle/>
        <a:p>
          <a:endParaRPr lang="en-US"/>
        </a:p>
      </dgm:t>
    </dgm:pt>
    <dgm:pt modelId="{E97D6287-8F6A-4361-8A7E-E5DD7F570D5D}">
      <dgm:prSet phldrT="[Text]"/>
      <dgm:spPr>
        <a:xfrm>
          <a:off x="1478756" y="1847056"/>
          <a:ext cx="1643062" cy="657225"/>
        </a:xfrm>
        <a:prstGeom prst="chevron">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2010-2011</a:t>
          </a:r>
          <a:endParaRPr lang="en-US" dirty="0">
            <a:solidFill>
              <a:sysClr val="window" lastClr="FFFFFF"/>
            </a:solidFill>
            <a:latin typeface="Calibri" panose="020F0502020204030204"/>
            <a:ea typeface="+mn-ea"/>
            <a:cs typeface="+mn-cs"/>
          </a:endParaRPr>
        </a:p>
      </dgm:t>
    </dgm:pt>
    <dgm:pt modelId="{8DE24045-92B6-4B4C-A944-49F083152F83}" type="parTrans" cxnId="{7175819F-CAC0-4D21-B321-77DDAF835604}">
      <dgm:prSet/>
      <dgm:spPr/>
      <dgm:t>
        <a:bodyPr/>
        <a:lstStyle/>
        <a:p>
          <a:endParaRPr lang="en-US"/>
        </a:p>
      </dgm:t>
    </dgm:pt>
    <dgm:pt modelId="{3F495030-BA31-43CF-9531-349FDC91AA32}" type="sibTrans" cxnId="{7175819F-CAC0-4D21-B321-77DDAF835604}">
      <dgm:prSet/>
      <dgm:spPr/>
      <dgm:t>
        <a:bodyPr/>
        <a:lstStyle/>
        <a:p>
          <a:endParaRPr lang="en-US"/>
        </a:p>
      </dgm:t>
    </dgm:pt>
    <dgm:pt modelId="{D8A83458-0DFE-43F1-97DB-8CBEDB0DF4F4}">
      <dgm:prSet phldrT="[Text]"/>
      <dgm:spPr>
        <a:xfrm>
          <a:off x="2957512" y="1847056"/>
          <a:ext cx="1643062" cy="657225"/>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2011-2012</a:t>
          </a:r>
          <a:endParaRPr lang="en-US" dirty="0">
            <a:solidFill>
              <a:sysClr val="window" lastClr="FFFFFF"/>
            </a:solidFill>
            <a:latin typeface="Calibri" panose="020F0502020204030204"/>
            <a:ea typeface="+mn-ea"/>
            <a:cs typeface="+mn-cs"/>
          </a:endParaRPr>
        </a:p>
      </dgm:t>
    </dgm:pt>
    <dgm:pt modelId="{B4A259D0-442C-4209-BAEE-DD1BD0C82EB9}" type="parTrans" cxnId="{5CB061A5-4369-4DDD-9D0E-27C134E3A15F}">
      <dgm:prSet/>
      <dgm:spPr/>
      <dgm:t>
        <a:bodyPr/>
        <a:lstStyle/>
        <a:p>
          <a:endParaRPr lang="en-US"/>
        </a:p>
      </dgm:t>
    </dgm:pt>
    <dgm:pt modelId="{91F7FE4B-EE39-481E-BA05-26F72B14130D}" type="sibTrans" cxnId="{5CB061A5-4369-4DDD-9D0E-27C134E3A15F}">
      <dgm:prSet/>
      <dgm:spPr/>
      <dgm:t>
        <a:bodyPr/>
        <a:lstStyle/>
        <a:p>
          <a:endParaRPr lang="en-US"/>
        </a:p>
      </dgm:t>
    </dgm:pt>
    <dgm:pt modelId="{E8A8576B-A791-471E-9503-A400BAC13E4D}">
      <dgm:prSet/>
      <dgm:spPr>
        <a:xfrm>
          <a:off x="4436268" y="1847056"/>
          <a:ext cx="1643062" cy="657225"/>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2012-2013</a:t>
          </a:r>
          <a:endParaRPr lang="en-US" dirty="0">
            <a:solidFill>
              <a:sysClr val="window" lastClr="FFFFFF"/>
            </a:solidFill>
            <a:latin typeface="Calibri" panose="020F0502020204030204"/>
            <a:ea typeface="+mn-ea"/>
            <a:cs typeface="+mn-cs"/>
          </a:endParaRPr>
        </a:p>
      </dgm:t>
    </dgm:pt>
    <dgm:pt modelId="{800BEB55-A651-428E-9CEB-71BB28A5BFCF}" type="parTrans" cxnId="{29D8EB29-AA59-4CEF-B25E-0FC514567909}">
      <dgm:prSet/>
      <dgm:spPr/>
      <dgm:t>
        <a:bodyPr/>
        <a:lstStyle/>
        <a:p>
          <a:endParaRPr lang="en-US"/>
        </a:p>
      </dgm:t>
    </dgm:pt>
    <dgm:pt modelId="{A1556BA3-14F0-4353-AF02-687D86314208}" type="sibTrans" cxnId="{29D8EB29-AA59-4CEF-B25E-0FC514567909}">
      <dgm:prSet/>
      <dgm:spPr/>
      <dgm:t>
        <a:bodyPr/>
        <a:lstStyle/>
        <a:p>
          <a:endParaRPr lang="en-US"/>
        </a:p>
      </dgm:t>
    </dgm:pt>
    <dgm:pt modelId="{0AD0A581-EA06-4326-894B-C30C2AD2CC00}">
      <dgm:prSet/>
      <dgm:spPr>
        <a:xfrm>
          <a:off x="5915025" y="1847056"/>
          <a:ext cx="1643062" cy="657225"/>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2013-2014</a:t>
          </a:r>
          <a:endParaRPr lang="en-US" dirty="0">
            <a:solidFill>
              <a:sysClr val="window" lastClr="FFFFFF"/>
            </a:solidFill>
            <a:latin typeface="Calibri" panose="020F0502020204030204"/>
            <a:ea typeface="+mn-ea"/>
            <a:cs typeface="+mn-cs"/>
          </a:endParaRPr>
        </a:p>
      </dgm:t>
    </dgm:pt>
    <dgm:pt modelId="{81DF1716-1A14-41FB-B4D8-C0B7BCE34B52}" type="parTrans" cxnId="{9FF2E876-A5A8-45F6-A685-8C10BACC8D7D}">
      <dgm:prSet/>
      <dgm:spPr/>
      <dgm:t>
        <a:bodyPr/>
        <a:lstStyle/>
        <a:p>
          <a:endParaRPr lang="en-US"/>
        </a:p>
      </dgm:t>
    </dgm:pt>
    <dgm:pt modelId="{9855490A-3CB3-4AE2-99D7-CC3FB8DE58E7}" type="sibTrans" cxnId="{9FF2E876-A5A8-45F6-A685-8C10BACC8D7D}">
      <dgm:prSet/>
      <dgm:spPr/>
      <dgm:t>
        <a:bodyPr/>
        <a:lstStyle/>
        <a:p>
          <a:endParaRPr lang="en-US"/>
        </a:p>
      </dgm:t>
    </dgm:pt>
    <dgm:pt modelId="{3FF640D9-8E26-4F17-8AD1-DF9651F8C1FA}">
      <dgm:prSet/>
      <dgm:spPr>
        <a:xfrm>
          <a:off x="7393781" y="1847056"/>
          <a:ext cx="1643062" cy="657225"/>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2014-2015</a:t>
          </a:r>
          <a:endParaRPr lang="en-US" dirty="0">
            <a:solidFill>
              <a:sysClr val="window" lastClr="FFFFFF"/>
            </a:solidFill>
            <a:latin typeface="Calibri" panose="020F0502020204030204"/>
            <a:ea typeface="+mn-ea"/>
            <a:cs typeface="+mn-cs"/>
          </a:endParaRPr>
        </a:p>
      </dgm:t>
    </dgm:pt>
    <dgm:pt modelId="{A11C52C7-0FCC-4F9C-839E-1EFF87642A6B}" type="parTrans" cxnId="{B1CA07DF-3A5C-4CDD-88CC-1A012F700895}">
      <dgm:prSet/>
      <dgm:spPr/>
      <dgm:t>
        <a:bodyPr/>
        <a:lstStyle/>
        <a:p>
          <a:endParaRPr lang="en-US"/>
        </a:p>
      </dgm:t>
    </dgm:pt>
    <dgm:pt modelId="{7BC0E544-CCC2-4746-A39D-6CE5A0C130FE}" type="sibTrans" cxnId="{B1CA07DF-3A5C-4CDD-88CC-1A012F700895}">
      <dgm:prSet/>
      <dgm:spPr/>
      <dgm:t>
        <a:bodyPr/>
        <a:lstStyle/>
        <a:p>
          <a:endParaRPr lang="en-US"/>
        </a:p>
      </dgm:t>
    </dgm:pt>
    <dgm:pt modelId="{5A0A3EF3-7B9B-49C3-B2A1-E3CE96714E7F}">
      <dgm:prSet/>
      <dgm:spPr>
        <a:xfrm>
          <a:off x="8872537" y="1847056"/>
          <a:ext cx="1643062" cy="657225"/>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2015-2016</a:t>
          </a:r>
          <a:endParaRPr lang="en-US" dirty="0">
            <a:solidFill>
              <a:sysClr val="window" lastClr="FFFFFF"/>
            </a:solidFill>
            <a:latin typeface="Calibri" panose="020F0502020204030204"/>
            <a:ea typeface="+mn-ea"/>
            <a:cs typeface="+mn-cs"/>
          </a:endParaRPr>
        </a:p>
      </dgm:t>
    </dgm:pt>
    <dgm:pt modelId="{1F3B775D-D396-4C0E-94F2-898D993DCD7F}" type="parTrans" cxnId="{F7DB719A-BBA9-4EB9-979A-CC7234CE7EFE}">
      <dgm:prSet/>
      <dgm:spPr/>
      <dgm:t>
        <a:bodyPr/>
        <a:lstStyle/>
        <a:p>
          <a:endParaRPr lang="en-US"/>
        </a:p>
      </dgm:t>
    </dgm:pt>
    <dgm:pt modelId="{FE57C10A-2CA0-4280-B12D-46271A41BE06}" type="sibTrans" cxnId="{F7DB719A-BBA9-4EB9-979A-CC7234CE7EFE}">
      <dgm:prSet/>
      <dgm:spPr/>
      <dgm:t>
        <a:bodyPr/>
        <a:lstStyle/>
        <a:p>
          <a:endParaRPr lang="en-US"/>
        </a:p>
      </dgm:t>
    </dgm:pt>
    <dgm:pt modelId="{752E4B63-524A-4CDC-AF78-84E31D109E77}" type="pres">
      <dgm:prSet presAssocID="{18379454-3CF5-4109-853E-42F02EE1DCCC}" presName="Name0" presStyleCnt="0">
        <dgm:presLayoutVars>
          <dgm:dir/>
          <dgm:animLvl val="lvl"/>
          <dgm:resizeHandles val="exact"/>
        </dgm:presLayoutVars>
      </dgm:prSet>
      <dgm:spPr/>
      <dgm:t>
        <a:bodyPr/>
        <a:lstStyle/>
        <a:p>
          <a:endParaRPr lang="en-US"/>
        </a:p>
      </dgm:t>
    </dgm:pt>
    <dgm:pt modelId="{5381257D-D8D5-471D-897D-271D9BE9A35D}" type="pres">
      <dgm:prSet presAssocID="{114B3862-1797-47CF-BBC8-473B12C03EE4}" presName="parTxOnly" presStyleLbl="node1" presStyleIdx="0" presStyleCnt="7">
        <dgm:presLayoutVars>
          <dgm:chMax val="0"/>
          <dgm:chPref val="0"/>
          <dgm:bulletEnabled val="1"/>
        </dgm:presLayoutVars>
      </dgm:prSet>
      <dgm:spPr/>
      <dgm:t>
        <a:bodyPr/>
        <a:lstStyle/>
        <a:p>
          <a:endParaRPr lang="en-US"/>
        </a:p>
      </dgm:t>
    </dgm:pt>
    <dgm:pt modelId="{AC310E94-C49D-47BC-AC1E-BFBEA021D482}" type="pres">
      <dgm:prSet presAssocID="{D9D185EA-EF41-44F5-A3C1-C7A97FA17F16}" presName="parTxOnlySpace" presStyleCnt="0"/>
      <dgm:spPr/>
    </dgm:pt>
    <dgm:pt modelId="{D5B493AA-C8E0-4F6E-98F0-D96264E93F51}" type="pres">
      <dgm:prSet presAssocID="{E97D6287-8F6A-4361-8A7E-E5DD7F570D5D}" presName="parTxOnly" presStyleLbl="node1" presStyleIdx="1" presStyleCnt="7">
        <dgm:presLayoutVars>
          <dgm:chMax val="0"/>
          <dgm:chPref val="0"/>
          <dgm:bulletEnabled val="1"/>
        </dgm:presLayoutVars>
      </dgm:prSet>
      <dgm:spPr/>
      <dgm:t>
        <a:bodyPr/>
        <a:lstStyle/>
        <a:p>
          <a:endParaRPr lang="en-US"/>
        </a:p>
      </dgm:t>
    </dgm:pt>
    <dgm:pt modelId="{452FAF29-8D8B-437F-87BF-76F3E859A71D}" type="pres">
      <dgm:prSet presAssocID="{3F495030-BA31-43CF-9531-349FDC91AA32}" presName="parTxOnlySpace" presStyleCnt="0"/>
      <dgm:spPr/>
    </dgm:pt>
    <dgm:pt modelId="{6F1233D1-A67F-443E-A1FC-43EE4099CB5E}" type="pres">
      <dgm:prSet presAssocID="{D8A83458-0DFE-43F1-97DB-8CBEDB0DF4F4}" presName="parTxOnly" presStyleLbl="node1" presStyleIdx="2" presStyleCnt="7">
        <dgm:presLayoutVars>
          <dgm:chMax val="0"/>
          <dgm:chPref val="0"/>
          <dgm:bulletEnabled val="1"/>
        </dgm:presLayoutVars>
      </dgm:prSet>
      <dgm:spPr/>
      <dgm:t>
        <a:bodyPr/>
        <a:lstStyle/>
        <a:p>
          <a:endParaRPr lang="en-US"/>
        </a:p>
      </dgm:t>
    </dgm:pt>
    <dgm:pt modelId="{4110E9CC-BFA1-454E-902E-15BF9BD1A6DC}" type="pres">
      <dgm:prSet presAssocID="{91F7FE4B-EE39-481E-BA05-26F72B14130D}" presName="parTxOnlySpace" presStyleCnt="0"/>
      <dgm:spPr/>
    </dgm:pt>
    <dgm:pt modelId="{457D6393-ED79-41D5-BB9B-FECDD268AB3A}" type="pres">
      <dgm:prSet presAssocID="{E8A8576B-A791-471E-9503-A400BAC13E4D}" presName="parTxOnly" presStyleLbl="node1" presStyleIdx="3" presStyleCnt="7">
        <dgm:presLayoutVars>
          <dgm:chMax val="0"/>
          <dgm:chPref val="0"/>
          <dgm:bulletEnabled val="1"/>
        </dgm:presLayoutVars>
      </dgm:prSet>
      <dgm:spPr/>
      <dgm:t>
        <a:bodyPr/>
        <a:lstStyle/>
        <a:p>
          <a:endParaRPr lang="en-US"/>
        </a:p>
      </dgm:t>
    </dgm:pt>
    <dgm:pt modelId="{2DAA078D-0340-4328-A0A0-D8F4A6808C70}" type="pres">
      <dgm:prSet presAssocID="{A1556BA3-14F0-4353-AF02-687D86314208}" presName="parTxOnlySpace" presStyleCnt="0"/>
      <dgm:spPr/>
    </dgm:pt>
    <dgm:pt modelId="{351D1B4A-71F9-4A3D-A008-EB94A9B80C23}" type="pres">
      <dgm:prSet presAssocID="{0AD0A581-EA06-4326-894B-C30C2AD2CC00}" presName="parTxOnly" presStyleLbl="node1" presStyleIdx="4" presStyleCnt="7">
        <dgm:presLayoutVars>
          <dgm:chMax val="0"/>
          <dgm:chPref val="0"/>
          <dgm:bulletEnabled val="1"/>
        </dgm:presLayoutVars>
      </dgm:prSet>
      <dgm:spPr/>
      <dgm:t>
        <a:bodyPr/>
        <a:lstStyle/>
        <a:p>
          <a:endParaRPr lang="en-US"/>
        </a:p>
      </dgm:t>
    </dgm:pt>
    <dgm:pt modelId="{87431FB4-723D-4C25-86B3-63F0AC1AE2B5}" type="pres">
      <dgm:prSet presAssocID="{9855490A-3CB3-4AE2-99D7-CC3FB8DE58E7}" presName="parTxOnlySpace" presStyleCnt="0"/>
      <dgm:spPr/>
    </dgm:pt>
    <dgm:pt modelId="{3414150A-7568-4363-B2D3-73F21C27B616}" type="pres">
      <dgm:prSet presAssocID="{3FF640D9-8E26-4F17-8AD1-DF9651F8C1FA}" presName="parTxOnly" presStyleLbl="node1" presStyleIdx="5" presStyleCnt="7">
        <dgm:presLayoutVars>
          <dgm:chMax val="0"/>
          <dgm:chPref val="0"/>
          <dgm:bulletEnabled val="1"/>
        </dgm:presLayoutVars>
      </dgm:prSet>
      <dgm:spPr/>
      <dgm:t>
        <a:bodyPr/>
        <a:lstStyle/>
        <a:p>
          <a:endParaRPr lang="en-US"/>
        </a:p>
      </dgm:t>
    </dgm:pt>
    <dgm:pt modelId="{2097D75B-186E-4DC5-A788-F8DAC1761E42}" type="pres">
      <dgm:prSet presAssocID="{7BC0E544-CCC2-4746-A39D-6CE5A0C130FE}" presName="parTxOnlySpace" presStyleCnt="0"/>
      <dgm:spPr/>
    </dgm:pt>
    <dgm:pt modelId="{91C21F26-C5CC-4732-9A78-AF6266676EC9}" type="pres">
      <dgm:prSet presAssocID="{5A0A3EF3-7B9B-49C3-B2A1-E3CE96714E7F}" presName="parTxOnly" presStyleLbl="node1" presStyleIdx="6" presStyleCnt="7">
        <dgm:presLayoutVars>
          <dgm:chMax val="0"/>
          <dgm:chPref val="0"/>
          <dgm:bulletEnabled val="1"/>
        </dgm:presLayoutVars>
      </dgm:prSet>
      <dgm:spPr/>
      <dgm:t>
        <a:bodyPr/>
        <a:lstStyle/>
        <a:p>
          <a:endParaRPr lang="en-US"/>
        </a:p>
      </dgm:t>
    </dgm:pt>
  </dgm:ptLst>
  <dgm:cxnLst>
    <dgm:cxn modelId="{F7DB719A-BBA9-4EB9-979A-CC7234CE7EFE}" srcId="{18379454-3CF5-4109-853E-42F02EE1DCCC}" destId="{5A0A3EF3-7B9B-49C3-B2A1-E3CE96714E7F}" srcOrd="6" destOrd="0" parTransId="{1F3B775D-D396-4C0E-94F2-898D993DCD7F}" sibTransId="{FE57C10A-2CA0-4280-B12D-46271A41BE06}"/>
    <dgm:cxn modelId="{29D8EB29-AA59-4CEF-B25E-0FC514567909}" srcId="{18379454-3CF5-4109-853E-42F02EE1DCCC}" destId="{E8A8576B-A791-471E-9503-A400BAC13E4D}" srcOrd="3" destOrd="0" parTransId="{800BEB55-A651-428E-9CEB-71BB28A5BFCF}" sibTransId="{A1556BA3-14F0-4353-AF02-687D86314208}"/>
    <dgm:cxn modelId="{B7550719-77BF-47A5-9FE2-13ACF605F1BE}" type="presOf" srcId="{114B3862-1797-47CF-BBC8-473B12C03EE4}" destId="{5381257D-D8D5-471D-897D-271D9BE9A35D}" srcOrd="0" destOrd="0" presId="urn:microsoft.com/office/officeart/2005/8/layout/chevron1"/>
    <dgm:cxn modelId="{7B075AB9-7EBD-49E0-ACC8-D67760A57092}" type="presOf" srcId="{0AD0A581-EA06-4326-894B-C30C2AD2CC00}" destId="{351D1B4A-71F9-4A3D-A008-EB94A9B80C23}" srcOrd="0" destOrd="0" presId="urn:microsoft.com/office/officeart/2005/8/layout/chevron1"/>
    <dgm:cxn modelId="{77C76D0E-2967-4E56-ABE6-8B1FC8A9DDFC}" type="presOf" srcId="{E97D6287-8F6A-4361-8A7E-E5DD7F570D5D}" destId="{D5B493AA-C8E0-4F6E-98F0-D96264E93F51}" srcOrd="0" destOrd="0" presId="urn:microsoft.com/office/officeart/2005/8/layout/chevron1"/>
    <dgm:cxn modelId="{25F7CEEE-5ADB-4654-A72D-F846A1C6F0B6}" type="presOf" srcId="{18379454-3CF5-4109-853E-42F02EE1DCCC}" destId="{752E4B63-524A-4CDC-AF78-84E31D109E77}" srcOrd="0" destOrd="0" presId="urn:microsoft.com/office/officeart/2005/8/layout/chevron1"/>
    <dgm:cxn modelId="{B1CA07DF-3A5C-4CDD-88CC-1A012F700895}" srcId="{18379454-3CF5-4109-853E-42F02EE1DCCC}" destId="{3FF640D9-8E26-4F17-8AD1-DF9651F8C1FA}" srcOrd="5" destOrd="0" parTransId="{A11C52C7-0FCC-4F9C-839E-1EFF87642A6B}" sibTransId="{7BC0E544-CCC2-4746-A39D-6CE5A0C130FE}"/>
    <dgm:cxn modelId="{5CB061A5-4369-4DDD-9D0E-27C134E3A15F}" srcId="{18379454-3CF5-4109-853E-42F02EE1DCCC}" destId="{D8A83458-0DFE-43F1-97DB-8CBEDB0DF4F4}" srcOrd="2" destOrd="0" parTransId="{B4A259D0-442C-4209-BAEE-DD1BD0C82EB9}" sibTransId="{91F7FE4B-EE39-481E-BA05-26F72B14130D}"/>
    <dgm:cxn modelId="{04310185-1B4B-45AA-8180-48B06E28E9E0}" type="presOf" srcId="{3FF640D9-8E26-4F17-8AD1-DF9651F8C1FA}" destId="{3414150A-7568-4363-B2D3-73F21C27B616}" srcOrd="0" destOrd="0" presId="urn:microsoft.com/office/officeart/2005/8/layout/chevron1"/>
    <dgm:cxn modelId="{4AB08F19-02E0-4A18-A5B2-DFBF681AAA2E}" srcId="{18379454-3CF5-4109-853E-42F02EE1DCCC}" destId="{114B3862-1797-47CF-BBC8-473B12C03EE4}" srcOrd="0" destOrd="0" parTransId="{4586EE2B-592B-4224-A9EF-864CC7F26D25}" sibTransId="{D9D185EA-EF41-44F5-A3C1-C7A97FA17F16}"/>
    <dgm:cxn modelId="{7B36C71E-2966-46EC-B93E-BC246E10D98C}" type="presOf" srcId="{D8A83458-0DFE-43F1-97DB-8CBEDB0DF4F4}" destId="{6F1233D1-A67F-443E-A1FC-43EE4099CB5E}" srcOrd="0" destOrd="0" presId="urn:microsoft.com/office/officeart/2005/8/layout/chevron1"/>
    <dgm:cxn modelId="{7175819F-CAC0-4D21-B321-77DDAF835604}" srcId="{18379454-3CF5-4109-853E-42F02EE1DCCC}" destId="{E97D6287-8F6A-4361-8A7E-E5DD7F570D5D}" srcOrd="1" destOrd="0" parTransId="{8DE24045-92B6-4B4C-A944-49F083152F83}" sibTransId="{3F495030-BA31-43CF-9531-349FDC91AA32}"/>
    <dgm:cxn modelId="{9FF2E876-A5A8-45F6-A685-8C10BACC8D7D}" srcId="{18379454-3CF5-4109-853E-42F02EE1DCCC}" destId="{0AD0A581-EA06-4326-894B-C30C2AD2CC00}" srcOrd="4" destOrd="0" parTransId="{81DF1716-1A14-41FB-B4D8-C0B7BCE34B52}" sibTransId="{9855490A-3CB3-4AE2-99D7-CC3FB8DE58E7}"/>
    <dgm:cxn modelId="{1922373D-C8FF-4DAA-B226-148961F86218}" type="presOf" srcId="{E8A8576B-A791-471E-9503-A400BAC13E4D}" destId="{457D6393-ED79-41D5-BB9B-FECDD268AB3A}" srcOrd="0" destOrd="0" presId="urn:microsoft.com/office/officeart/2005/8/layout/chevron1"/>
    <dgm:cxn modelId="{1808A52B-B95F-4F04-9B0A-08DCA5FB6485}" type="presOf" srcId="{5A0A3EF3-7B9B-49C3-B2A1-E3CE96714E7F}" destId="{91C21F26-C5CC-4732-9A78-AF6266676EC9}" srcOrd="0" destOrd="0" presId="urn:microsoft.com/office/officeart/2005/8/layout/chevron1"/>
    <dgm:cxn modelId="{26D3B82C-183A-4868-97EE-0F23534B11FC}" type="presParOf" srcId="{752E4B63-524A-4CDC-AF78-84E31D109E77}" destId="{5381257D-D8D5-471D-897D-271D9BE9A35D}" srcOrd="0" destOrd="0" presId="urn:microsoft.com/office/officeart/2005/8/layout/chevron1"/>
    <dgm:cxn modelId="{E7EF4B81-A96C-4C2F-9272-612973CB753E}" type="presParOf" srcId="{752E4B63-524A-4CDC-AF78-84E31D109E77}" destId="{AC310E94-C49D-47BC-AC1E-BFBEA021D482}" srcOrd="1" destOrd="0" presId="urn:microsoft.com/office/officeart/2005/8/layout/chevron1"/>
    <dgm:cxn modelId="{37B81417-BA16-4965-9046-146058291619}" type="presParOf" srcId="{752E4B63-524A-4CDC-AF78-84E31D109E77}" destId="{D5B493AA-C8E0-4F6E-98F0-D96264E93F51}" srcOrd="2" destOrd="0" presId="urn:microsoft.com/office/officeart/2005/8/layout/chevron1"/>
    <dgm:cxn modelId="{241C5F8A-D6F6-4E41-AF62-7423ED791B34}" type="presParOf" srcId="{752E4B63-524A-4CDC-AF78-84E31D109E77}" destId="{452FAF29-8D8B-437F-87BF-76F3E859A71D}" srcOrd="3" destOrd="0" presId="urn:microsoft.com/office/officeart/2005/8/layout/chevron1"/>
    <dgm:cxn modelId="{861C7BCB-5C8F-4FA9-A231-3ED51701DD58}" type="presParOf" srcId="{752E4B63-524A-4CDC-AF78-84E31D109E77}" destId="{6F1233D1-A67F-443E-A1FC-43EE4099CB5E}" srcOrd="4" destOrd="0" presId="urn:microsoft.com/office/officeart/2005/8/layout/chevron1"/>
    <dgm:cxn modelId="{25924B51-FFBC-4CFD-BBDD-1281FF61022F}" type="presParOf" srcId="{752E4B63-524A-4CDC-AF78-84E31D109E77}" destId="{4110E9CC-BFA1-454E-902E-15BF9BD1A6DC}" srcOrd="5" destOrd="0" presId="urn:microsoft.com/office/officeart/2005/8/layout/chevron1"/>
    <dgm:cxn modelId="{8817F7F5-C2F4-4710-B4B6-FDC6DC169C49}" type="presParOf" srcId="{752E4B63-524A-4CDC-AF78-84E31D109E77}" destId="{457D6393-ED79-41D5-BB9B-FECDD268AB3A}" srcOrd="6" destOrd="0" presId="urn:microsoft.com/office/officeart/2005/8/layout/chevron1"/>
    <dgm:cxn modelId="{BF6A158E-E440-4312-92C2-FA17B9E76B62}" type="presParOf" srcId="{752E4B63-524A-4CDC-AF78-84E31D109E77}" destId="{2DAA078D-0340-4328-A0A0-D8F4A6808C70}" srcOrd="7" destOrd="0" presId="urn:microsoft.com/office/officeart/2005/8/layout/chevron1"/>
    <dgm:cxn modelId="{7FFA85E8-559D-474B-9976-09D45777AD4E}" type="presParOf" srcId="{752E4B63-524A-4CDC-AF78-84E31D109E77}" destId="{351D1B4A-71F9-4A3D-A008-EB94A9B80C23}" srcOrd="8" destOrd="0" presId="urn:microsoft.com/office/officeart/2005/8/layout/chevron1"/>
    <dgm:cxn modelId="{F9CCC365-F0D2-413F-8552-466C9FA6154C}" type="presParOf" srcId="{752E4B63-524A-4CDC-AF78-84E31D109E77}" destId="{87431FB4-723D-4C25-86B3-63F0AC1AE2B5}" srcOrd="9" destOrd="0" presId="urn:microsoft.com/office/officeart/2005/8/layout/chevron1"/>
    <dgm:cxn modelId="{850C4BD0-5A2D-4873-8822-C6AD8D2923D3}" type="presParOf" srcId="{752E4B63-524A-4CDC-AF78-84E31D109E77}" destId="{3414150A-7568-4363-B2D3-73F21C27B616}" srcOrd="10" destOrd="0" presId="urn:microsoft.com/office/officeart/2005/8/layout/chevron1"/>
    <dgm:cxn modelId="{24203001-EEFF-466D-B890-904FDA2718D2}" type="presParOf" srcId="{752E4B63-524A-4CDC-AF78-84E31D109E77}" destId="{2097D75B-186E-4DC5-A788-F8DAC1761E42}" srcOrd="11" destOrd="0" presId="urn:microsoft.com/office/officeart/2005/8/layout/chevron1"/>
    <dgm:cxn modelId="{0ADC0047-257A-41E5-9B7D-C9B9E66E6796}" type="presParOf" srcId="{752E4B63-524A-4CDC-AF78-84E31D109E77}" destId="{91C21F26-C5CC-4732-9A78-AF6266676EC9}"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579EBE-4B60-4164-937B-87D6E3986643}" type="doc">
      <dgm:prSet loTypeId="urn:microsoft.com/office/officeart/2005/8/layout/vList6" loCatId="list" qsTypeId="urn:microsoft.com/office/officeart/2005/8/quickstyle/3d2" qsCatId="3D" csTypeId="urn:microsoft.com/office/officeart/2005/8/colors/colorful1" csCatId="colorful" phldr="1"/>
      <dgm:spPr/>
      <dgm:t>
        <a:bodyPr/>
        <a:lstStyle/>
        <a:p>
          <a:endParaRPr lang="en-US"/>
        </a:p>
      </dgm:t>
    </dgm:pt>
    <dgm:pt modelId="{89FB0AFF-1A4F-48CF-8C96-7594C83240B0}">
      <dgm:prSet phldrT="[Text]" custT="1"/>
      <dgm:spPr/>
      <dgm:t>
        <a:bodyPr/>
        <a:lstStyle/>
        <a:p>
          <a:pPr>
            <a:spcAft>
              <a:spcPts val="0"/>
            </a:spcAft>
          </a:pPr>
          <a:r>
            <a:rPr lang="en-US" sz="2400" dirty="0" smtClean="0">
              <a:solidFill>
                <a:schemeClr val="tx1"/>
              </a:solidFill>
              <a:latin typeface="Arial" panose="020B0604020202020204" pitchFamily="34" charset="0"/>
              <a:cs typeface="Arial" panose="020B0604020202020204" pitchFamily="34" charset="0"/>
            </a:rPr>
            <a:t>Mentoring</a:t>
          </a:r>
        </a:p>
        <a:p>
          <a:pPr>
            <a:spcAft>
              <a:spcPts val="0"/>
            </a:spcAft>
          </a:pPr>
          <a:r>
            <a:rPr lang="en-US" sz="2400" dirty="0" smtClean="0">
              <a:solidFill>
                <a:schemeClr val="tx1"/>
              </a:solidFill>
              <a:latin typeface="Arial" panose="020B0604020202020204" pitchFamily="34" charset="0"/>
              <a:cs typeface="Arial" panose="020B0604020202020204" pitchFamily="34" charset="0"/>
            </a:rPr>
            <a:t>Years</a:t>
          </a:r>
        </a:p>
        <a:p>
          <a:pPr>
            <a:spcAft>
              <a:spcPts val="0"/>
            </a:spcAft>
          </a:pPr>
          <a:r>
            <a:rPr lang="en-US" sz="2400" dirty="0" smtClean="0">
              <a:solidFill>
                <a:schemeClr val="tx1"/>
              </a:solidFill>
              <a:latin typeface="Arial" panose="020B0604020202020204" pitchFamily="34" charset="0"/>
              <a:cs typeface="Arial" panose="020B0604020202020204" pitchFamily="34" charset="0"/>
            </a:rPr>
            <a:t>(Year 1 and 2)</a:t>
          </a:r>
          <a:endParaRPr lang="en-US" sz="2400" dirty="0">
            <a:solidFill>
              <a:schemeClr val="tx1"/>
            </a:solidFill>
            <a:latin typeface="Arial" panose="020B0604020202020204" pitchFamily="34" charset="0"/>
            <a:cs typeface="Arial" panose="020B0604020202020204" pitchFamily="34" charset="0"/>
          </a:endParaRPr>
        </a:p>
      </dgm:t>
    </dgm:pt>
    <dgm:pt modelId="{277E75E9-9BB7-4740-86E9-157EC10D34B2}" type="parTrans" cxnId="{9140DD9A-5FE1-44D7-B7DC-509BA0C69139}">
      <dgm:prSet/>
      <dgm:spPr/>
      <dgm:t>
        <a:bodyPr/>
        <a:lstStyle/>
        <a:p>
          <a:endParaRPr lang="en-US" sz="2000"/>
        </a:p>
      </dgm:t>
    </dgm:pt>
    <dgm:pt modelId="{37A4E791-5A97-4AA8-8285-9DDFC5797217}" type="sibTrans" cxnId="{9140DD9A-5FE1-44D7-B7DC-509BA0C69139}">
      <dgm:prSet/>
      <dgm:spPr/>
      <dgm:t>
        <a:bodyPr/>
        <a:lstStyle/>
        <a:p>
          <a:endParaRPr lang="en-US" sz="2000"/>
        </a:p>
      </dgm:t>
    </dgm:pt>
    <dgm:pt modelId="{26C28A56-881D-4F57-9672-2582FD957DAE}">
      <dgm:prSet phldrT="[Text]" custT="1"/>
      <dgm:spPr/>
      <dgm:t>
        <a:bodyPr anchor="ctr"/>
        <a:lstStyle/>
        <a:p>
          <a:r>
            <a:rPr lang="en-US" sz="2000" dirty="0" smtClean="0">
              <a:latin typeface="Arial" panose="020B0604020202020204" pitchFamily="34" charset="0"/>
              <a:cs typeface="Arial" panose="020B0604020202020204" pitchFamily="34" charset="0"/>
            </a:rPr>
            <a:t>RE practices sound teaching habits</a:t>
          </a:r>
          <a:endParaRPr lang="en-US" sz="2000" dirty="0">
            <a:latin typeface="Arial" panose="020B0604020202020204" pitchFamily="34" charset="0"/>
            <a:cs typeface="Arial" panose="020B0604020202020204" pitchFamily="34" charset="0"/>
          </a:endParaRPr>
        </a:p>
      </dgm:t>
    </dgm:pt>
    <dgm:pt modelId="{21B2E30C-2C2C-4C3A-B414-07C3E54EF048}" type="parTrans" cxnId="{36FBF835-A0A3-4E97-B08F-24984F1442D3}">
      <dgm:prSet/>
      <dgm:spPr/>
      <dgm:t>
        <a:bodyPr/>
        <a:lstStyle/>
        <a:p>
          <a:endParaRPr lang="en-US" sz="2000"/>
        </a:p>
      </dgm:t>
    </dgm:pt>
    <dgm:pt modelId="{1B1B3022-E28D-45D0-9756-FA7047D6F872}" type="sibTrans" cxnId="{36FBF835-A0A3-4E97-B08F-24984F1442D3}">
      <dgm:prSet/>
      <dgm:spPr/>
      <dgm:t>
        <a:bodyPr/>
        <a:lstStyle/>
        <a:p>
          <a:endParaRPr lang="en-US" sz="2000"/>
        </a:p>
      </dgm:t>
    </dgm:pt>
    <dgm:pt modelId="{B333CC66-8DD0-4531-A7B7-184A6AFB864E}">
      <dgm:prSet phldrT="[Text]" custT="1"/>
      <dgm:spPr/>
      <dgm:t>
        <a:bodyPr/>
        <a:lstStyle/>
        <a:p>
          <a:pPr>
            <a:spcAft>
              <a:spcPts val="0"/>
            </a:spcAft>
          </a:pPr>
          <a:r>
            <a:rPr lang="en-US" sz="2400" dirty="0" smtClean="0">
              <a:solidFill>
                <a:schemeClr val="tx1"/>
              </a:solidFill>
              <a:latin typeface="Arial" panose="020B0604020202020204" pitchFamily="34" charset="0"/>
              <a:cs typeface="Arial" panose="020B0604020202020204" pitchFamily="34" charset="0"/>
            </a:rPr>
            <a:t>Performance</a:t>
          </a:r>
        </a:p>
        <a:p>
          <a:pPr>
            <a:spcAft>
              <a:spcPts val="0"/>
            </a:spcAft>
          </a:pPr>
          <a:r>
            <a:rPr lang="en-US" sz="2400" dirty="0" smtClean="0">
              <a:solidFill>
                <a:schemeClr val="tx1"/>
              </a:solidFill>
              <a:latin typeface="Arial" panose="020B0604020202020204" pitchFamily="34" charset="0"/>
              <a:cs typeface="Arial" panose="020B0604020202020204" pitchFamily="34" charset="0"/>
            </a:rPr>
            <a:t>Years</a:t>
          </a:r>
        </a:p>
        <a:p>
          <a:pPr>
            <a:spcAft>
              <a:spcPts val="0"/>
            </a:spcAft>
          </a:pPr>
          <a:r>
            <a:rPr lang="en-US" sz="2400" dirty="0" smtClean="0">
              <a:solidFill>
                <a:schemeClr val="tx1"/>
              </a:solidFill>
              <a:latin typeface="Arial" panose="020B0604020202020204" pitchFamily="34" charset="0"/>
              <a:cs typeface="Arial" panose="020B0604020202020204" pitchFamily="34" charset="0"/>
            </a:rPr>
            <a:t>(Year 3 and 4)</a:t>
          </a:r>
          <a:endParaRPr lang="en-US" sz="2400" dirty="0">
            <a:solidFill>
              <a:schemeClr val="tx1"/>
            </a:solidFill>
            <a:latin typeface="Arial" panose="020B0604020202020204" pitchFamily="34" charset="0"/>
            <a:cs typeface="Arial" panose="020B0604020202020204" pitchFamily="34" charset="0"/>
          </a:endParaRPr>
        </a:p>
      </dgm:t>
    </dgm:pt>
    <dgm:pt modelId="{7529BF99-4D43-4AD9-A7F3-BE29D4D51C06}" type="parTrans" cxnId="{73BFA643-7E60-42E1-BABF-BEFE5EA13D70}">
      <dgm:prSet/>
      <dgm:spPr/>
      <dgm:t>
        <a:bodyPr/>
        <a:lstStyle/>
        <a:p>
          <a:endParaRPr lang="en-US" sz="2000"/>
        </a:p>
      </dgm:t>
    </dgm:pt>
    <dgm:pt modelId="{F3A50640-E96C-4DE4-8E20-0339C263C672}" type="sibTrans" cxnId="{73BFA643-7E60-42E1-BABF-BEFE5EA13D70}">
      <dgm:prSet/>
      <dgm:spPr/>
      <dgm:t>
        <a:bodyPr/>
        <a:lstStyle/>
        <a:p>
          <a:endParaRPr lang="en-US" sz="2000"/>
        </a:p>
      </dgm:t>
    </dgm:pt>
    <dgm:pt modelId="{311A01CC-E70F-4DA4-B09F-E254B265F1AC}">
      <dgm:prSet phldrT="[Text]" custT="1"/>
      <dgm:spPr/>
      <dgm:t>
        <a:bodyPr anchor="ctr"/>
        <a:lstStyle/>
        <a:p>
          <a:r>
            <a:rPr lang="en-US" sz="2000" smtClean="0">
              <a:latin typeface="Arial" panose="020B0604020202020204" pitchFamily="34" charset="0"/>
              <a:cs typeface="Arial" panose="020B0604020202020204" pitchFamily="34" charset="0"/>
            </a:rPr>
            <a:t>Mentor </a:t>
          </a:r>
          <a:r>
            <a:rPr lang="en-US" sz="2000" dirty="0" smtClean="0">
              <a:latin typeface="Arial" panose="020B0604020202020204" pitchFamily="34" charset="0"/>
              <a:cs typeface="Arial" panose="020B0604020202020204" pitchFamily="34" charset="0"/>
            </a:rPr>
            <a:t>provides feedback</a:t>
          </a:r>
          <a:endParaRPr lang="en-US" sz="2000" dirty="0">
            <a:latin typeface="Arial" panose="020B0604020202020204" pitchFamily="34" charset="0"/>
            <a:cs typeface="Arial" panose="020B0604020202020204" pitchFamily="34" charset="0"/>
          </a:endParaRPr>
        </a:p>
      </dgm:t>
    </dgm:pt>
    <dgm:pt modelId="{196E7A9C-1350-4613-975A-9668C1DF4215}" type="parTrans" cxnId="{B487B09B-9270-4189-A2C7-85305AE81698}">
      <dgm:prSet/>
      <dgm:spPr/>
      <dgm:t>
        <a:bodyPr/>
        <a:lstStyle/>
        <a:p>
          <a:endParaRPr lang="en-US" sz="2000"/>
        </a:p>
      </dgm:t>
    </dgm:pt>
    <dgm:pt modelId="{58C0A784-06DB-4BE8-9CC4-C2A1733317A0}" type="sibTrans" cxnId="{B487B09B-9270-4189-A2C7-85305AE81698}">
      <dgm:prSet/>
      <dgm:spPr/>
      <dgm:t>
        <a:bodyPr/>
        <a:lstStyle/>
        <a:p>
          <a:endParaRPr lang="en-US" sz="2000"/>
        </a:p>
      </dgm:t>
    </dgm:pt>
    <dgm:pt modelId="{526FAC43-3F08-4D21-AB37-A166F49F3547}">
      <dgm:prSet phldrT="[Text]" custT="1"/>
      <dgm:spPr/>
      <dgm:t>
        <a:bodyPr/>
        <a:lstStyle/>
        <a:p>
          <a:r>
            <a:rPr lang="en-US" sz="2000" dirty="0" smtClean="0">
              <a:latin typeface="Arial" panose="020B0604020202020204" pitchFamily="34" charset="0"/>
              <a:cs typeface="Arial" panose="020B0604020202020204" pitchFamily="34" charset="0"/>
            </a:rPr>
            <a:t>RESA: RE showcases teaching practice and formally demonstrate implementation of sound teaching habits </a:t>
          </a:r>
          <a:endParaRPr lang="en-US" sz="2000" dirty="0">
            <a:latin typeface="Arial" panose="020B0604020202020204" pitchFamily="34" charset="0"/>
            <a:cs typeface="Arial" panose="020B0604020202020204" pitchFamily="34" charset="0"/>
          </a:endParaRPr>
        </a:p>
      </dgm:t>
    </dgm:pt>
    <dgm:pt modelId="{80575D24-90AC-4E69-A8DC-19B352F9A187}" type="parTrans" cxnId="{77409516-D72A-4A4A-9DD1-6302C2E97CC2}">
      <dgm:prSet/>
      <dgm:spPr/>
      <dgm:t>
        <a:bodyPr/>
        <a:lstStyle/>
        <a:p>
          <a:endParaRPr lang="en-US" sz="2000"/>
        </a:p>
      </dgm:t>
    </dgm:pt>
    <dgm:pt modelId="{D102B31A-A103-4682-B498-31FECAC9CA83}" type="sibTrans" cxnId="{77409516-D72A-4A4A-9DD1-6302C2E97CC2}">
      <dgm:prSet/>
      <dgm:spPr/>
      <dgm:t>
        <a:bodyPr/>
        <a:lstStyle/>
        <a:p>
          <a:endParaRPr lang="en-US" sz="2000"/>
        </a:p>
      </dgm:t>
    </dgm:pt>
    <dgm:pt modelId="{1C5E9E68-E729-4D70-B098-A4EB69CE225E}">
      <dgm:prSet phldrT="[Text]" custT="1"/>
      <dgm:spPr/>
      <dgm:t>
        <a:bodyPr/>
        <a:lstStyle/>
        <a:p>
          <a:r>
            <a:rPr lang="en-US" sz="2000" dirty="0" smtClean="0">
              <a:latin typeface="Arial" panose="020B0604020202020204" pitchFamily="34" charset="0"/>
              <a:cs typeface="Arial" panose="020B0604020202020204" pitchFamily="34" charset="0"/>
            </a:rPr>
            <a:t>RE explores optional leadership opportunities</a:t>
          </a:r>
          <a:endParaRPr lang="en-US" sz="2000" dirty="0">
            <a:latin typeface="Arial" panose="020B0604020202020204" pitchFamily="34" charset="0"/>
            <a:cs typeface="Arial" panose="020B0604020202020204" pitchFamily="34" charset="0"/>
          </a:endParaRPr>
        </a:p>
      </dgm:t>
    </dgm:pt>
    <dgm:pt modelId="{49006933-C220-479A-A76C-25DD4CAF693E}" type="parTrans" cxnId="{D3A344A9-53E0-400D-8D05-3230A7AE68E2}">
      <dgm:prSet/>
      <dgm:spPr/>
      <dgm:t>
        <a:bodyPr/>
        <a:lstStyle/>
        <a:p>
          <a:endParaRPr lang="en-US" sz="2000"/>
        </a:p>
      </dgm:t>
    </dgm:pt>
    <dgm:pt modelId="{CF608925-71CB-426B-8993-BE9C678429B4}" type="sibTrans" cxnId="{D3A344A9-53E0-400D-8D05-3230A7AE68E2}">
      <dgm:prSet/>
      <dgm:spPr/>
      <dgm:t>
        <a:bodyPr/>
        <a:lstStyle/>
        <a:p>
          <a:endParaRPr lang="en-US" sz="2000"/>
        </a:p>
      </dgm:t>
    </dgm:pt>
    <dgm:pt modelId="{E164DA5F-4755-4539-8861-E30FE61BFA20}">
      <dgm:prSet phldrT="[Text]" custT="1"/>
      <dgm:spPr/>
      <dgm:t>
        <a:bodyPr anchor="ctr"/>
        <a:lstStyle/>
        <a:p>
          <a:r>
            <a:rPr lang="en-US" sz="2000" smtClean="0">
              <a:latin typeface="Arial" panose="020B0604020202020204" pitchFamily="34" charset="0"/>
              <a:cs typeface="Arial" panose="020B0604020202020204" pitchFamily="34" charset="0"/>
            </a:rPr>
            <a:t>Mentor tailors </a:t>
          </a:r>
          <a:r>
            <a:rPr lang="en-US" sz="2000" dirty="0" smtClean="0">
              <a:latin typeface="Arial" panose="020B0604020202020204" pitchFamily="34" charset="0"/>
              <a:cs typeface="Arial" panose="020B0604020202020204" pitchFamily="34" charset="0"/>
            </a:rPr>
            <a:t>support </a:t>
          </a:r>
          <a:endParaRPr lang="en-US" sz="2000" dirty="0">
            <a:latin typeface="Arial" panose="020B0604020202020204" pitchFamily="34" charset="0"/>
            <a:cs typeface="Arial" panose="020B0604020202020204" pitchFamily="34" charset="0"/>
          </a:endParaRPr>
        </a:p>
      </dgm:t>
    </dgm:pt>
    <dgm:pt modelId="{D668A6BA-0CE0-4E73-BECB-CFA3BBF4447C}" type="parTrans" cxnId="{CAA89549-1537-40F7-AB77-A98B59157FE4}">
      <dgm:prSet/>
      <dgm:spPr/>
      <dgm:t>
        <a:bodyPr/>
        <a:lstStyle/>
        <a:p>
          <a:endParaRPr lang="en-US" sz="2000"/>
        </a:p>
      </dgm:t>
    </dgm:pt>
    <dgm:pt modelId="{21B961BA-C2EA-4071-B389-DB9404966883}" type="sibTrans" cxnId="{CAA89549-1537-40F7-AB77-A98B59157FE4}">
      <dgm:prSet/>
      <dgm:spPr/>
      <dgm:t>
        <a:bodyPr/>
        <a:lstStyle/>
        <a:p>
          <a:endParaRPr lang="en-US" sz="2000"/>
        </a:p>
      </dgm:t>
    </dgm:pt>
    <dgm:pt modelId="{452894EC-C265-4592-A53D-0371D1FABF3D}" type="pres">
      <dgm:prSet presAssocID="{6F579EBE-4B60-4164-937B-87D6E3986643}" presName="Name0" presStyleCnt="0">
        <dgm:presLayoutVars>
          <dgm:dir/>
          <dgm:animLvl val="lvl"/>
          <dgm:resizeHandles/>
        </dgm:presLayoutVars>
      </dgm:prSet>
      <dgm:spPr/>
      <dgm:t>
        <a:bodyPr/>
        <a:lstStyle/>
        <a:p>
          <a:endParaRPr lang="en-US"/>
        </a:p>
      </dgm:t>
    </dgm:pt>
    <dgm:pt modelId="{2C0A84F9-98F2-4043-8B9D-57D0C126172E}" type="pres">
      <dgm:prSet presAssocID="{89FB0AFF-1A4F-48CF-8C96-7594C83240B0}" presName="linNode" presStyleCnt="0"/>
      <dgm:spPr/>
      <dgm:t>
        <a:bodyPr/>
        <a:lstStyle/>
        <a:p>
          <a:endParaRPr lang="en-US"/>
        </a:p>
      </dgm:t>
    </dgm:pt>
    <dgm:pt modelId="{36D587F1-D3E7-44DB-951D-B1AA5B4EE8E1}" type="pres">
      <dgm:prSet presAssocID="{89FB0AFF-1A4F-48CF-8C96-7594C83240B0}" presName="parentShp" presStyleLbl="node1" presStyleIdx="0" presStyleCnt="2" custScaleY="110083" custLinFactNeighborY="-26">
        <dgm:presLayoutVars>
          <dgm:bulletEnabled val="1"/>
        </dgm:presLayoutVars>
      </dgm:prSet>
      <dgm:spPr/>
      <dgm:t>
        <a:bodyPr/>
        <a:lstStyle/>
        <a:p>
          <a:endParaRPr lang="en-US"/>
        </a:p>
      </dgm:t>
    </dgm:pt>
    <dgm:pt modelId="{77A886E7-B862-4DDA-8B7A-B58F515E9A5F}" type="pres">
      <dgm:prSet presAssocID="{89FB0AFF-1A4F-48CF-8C96-7594C83240B0}" presName="childShp" presStyleLbl="bgAccFollowNode1" presStyleIdx="0" presStyleCnt="2" custScaleY="140083" custLinFactNeighborX="0" custLinFactNeighborY="-3014">
        <dgm:presLayoutVars>
          <dgm:bulletEnabled val="1"/>
        </dgm:presLayoutVars>
      </dgm:prSet>
      <dgm:spPr/>
      <dgm:t>
        <a:bodyPr/>
        <a:lstStyle/>
        <a:p>
          <a:endParaRPr lang="en-US"/>
        </a:p>
      </dgm:t>
    </dgm:pt>
    <dgm:pt modelId="{643122A9-B3B9-4943-AB8A-11B77A1D7239}" type="pres">
      <dgm:prSet presAssocID="{37A4E791-5A97-4AA8-8285-9DDFC5797217}" presName="spacing" presStyleCnt="0"/>
      <dgm:spPr/>
      <dgm:t>
        <a:bodyPr/>
        <a:lstStyle/>
        <a:p>
          <a:endParaRPr lang="en-US"/>
        </a:p>
      </dgm:t>
    </dgm:pt>
    <dgm:pt modelId="{76208F86-DE0A-4A43-90F9-A68729BF9B7F}" type="pres">
      <dgm:prSet presAssocID="{B333CC66-8DD0-4531-A7B7-184A6AFB864E}" presName="linNode" presStyleCnt="0"/>
      <dgm:spPr/>
      <dgm:t>
        <a:bodyPr/>
        <a:lstStyle/>
        <a:p>
          <a:endParaRPr lang="en-US"/>
        </a:p>
      </dgm:t>
    </dgm:pt>
    <dgm:pt modelId="{828827F6-9ABC-46AF-BF9D-97E082B75F24}" type="pres">
      <dgm:prSet presAssocID="{B333CC66-8DD0-4531-A7B7-184A6AFB864E}" presName="parentShp" presStyleLbl="node1" presStyleIdx="1" presStyleCnt="2" custScaleY="114534">
        <dgm:presLayoutVars>
          <dgm:bulletEnabled val="1"/>
        </dgm:presLayoutVars>
      </dgm:prSet>
      <dgm:spPr/>
      <dgm:t>
        <a:bodyPr/>
        <a:lstStyle/>
        <a:p>
          <a:endParaRPr lang="en-US"/>
        </a:p>
      </dgm:t>
    </dgm:pt>
    <dgm:pt modelId="{0A16646B-4DD7-4A29-A1E2-A4D7286D9B17}" type="pres">
      <dgm:prSet presAssocID="{B333CC66-8DD0-4531-A7B7-184A6AFB864E}" presName="childShp" presStyleLbl="bgAccFollowNode1" presStyleIdx="1" presStyleCnt="2" custScaleY="137702">
        <dgm:presLayoutVars>
          <dgm:bulletEnabled val="1"/>
        </dgm:presLayoutVars>
      </dgm:prSet>
      <dgm:spPr/>
      <dgm:t>
        <a:bodyPr/>
        <a:lstStyle/>
        <a:p>
          <a:endParaRPr lang="en-US"/>
        </a:p>
      </dgm:t>
    </dgm:pt>
  </dgm:ptLst>
  <dgm:cxnLst>
    <dgm:cxn modelId="{36FBF835-A0A3-4E97-B08F-24984F1442D3}" srcId="{89FB0AFF-1A4F-48CF-8C96-7594C83240B0}" destId="{26C28A56-881D-4F57-9672-2582FD957DAE}" srcOrd="0" destOrd="0" parTransId="{21B2E30C-2C2C-4C3A-B414-07C3E54EF048}" sibTransId="{1B1B3022-E28D-45D0-9756-FA7047D6F872}"/>
    <dgm:cxn modelId="{044EC5CA-F9E6-4C73-9FD8-DE01CF8FBA79}" type="presOf" srcId="{E164DA5F-4755-4539-8861-E30FE61BFA20}" destId="{77A886E7-B862-4DDA-8B7A-B58F515E9A5F}" srcOrd="0" destOrd="1" presId="urn:microsoft.com/office/officeart/2005/8/layout/vList6"/>
    <dgm:cxn modelId="{E5B8788C-C92F-4F1A-A14E-2258027686A4}" type="presOf" srcId="{26C28A56-881D-4F57-9672-2582FD957DAE}" destId="{77A886E7-B862-4DDA-8B7A-B58F515E9A5F}" srcOrd="0" destOrd="0" presId="urn:microsoft.com/office/officeart/2005/8/layout/vList6"/>
    <dgm:cxn modelId="{73BFA643-7E60-42E1-BABF-BEFE5EA13D70}" srcId="{6F579EBE-4B60-4164-937B-87D6E3986643}" destId="{B333CC66-8DD0-4531-A7B7-184A6AFB864E}" srcOrd="1" destOrd="0" parTransId="{7529BF99-4D43-4AD9-A7F3-BE29D4D51C06}" sibTransId="{F3A50640-E96C-4DE4-8E20-0339C263C672}"/>
    <dgm:cxn modelId="{9140DD9A-5FE1-44D7-B7DC-509BA0C69139}" srcId="{6F579EBE-4B60-4164-937B-87D6E3986643}" destId="{89FB0AFF-1A4F-48CF-8C96-7594C83240B0}" srcOrd="0" destOrd="0" parTransId="{277E75E9-9BB7-4740-86E9-157EC10D34B2}" sibTransId="{37A4E791-5A97-4AA8-8285-9DDFC5797217}"/>
    <dgm:cxn modelId="{F89DDF8A-FB02-40A1-AF36-FF00C187B06E}" type="presOf" srcId="{526FAC43-3F08-4D21-AB37-A166F49F3547}" destId="{0A16646B-4DD7-4A29-A1E2-A4D7286D9B17}" srcOrd="0" destOrd="0" presId="urn:microsoft.com/office/officeart/2005/8/layout/vList6"/>
    <dgm:cxn modelId="{77409516-D72A-4A4A-9DD1-6302C2E97CC2}" srcId="{B333CC66-8DD0-4531-A7B7-184A6AFB864E}" destId="{526FAC43-3F08-4D21-AB37-A166F49F3547}" srcOrd="0" destOrd="0" parTransId="{80575D24-90AC-4E69-A8DC-19B352F9A187}" sibTransId="{D102B31A-A103-4682-B498-31FECAC9CA83}"/>
    <dgm:cxn modelId="{B487B09B-9270-4189-A2C7-85305AE81698}" srcId="{89FB0AFF-1A4F-48CF-8C96-7594C83240B0}" destId="{311A01CC-E70F-4DA4-B09F-E254B265F1AC}" srcOrd="2" destOrd="0" parTransId="{196E7A9C-1350-4613-975A-9668C1DF4215}" sibTransId="{58C0A784-06DB-4BE8-9CC4-C2A1733317A0}"/>
    <dgm:cxn modelId="{B82960C3-250E-4C87-8E40-EE548F3AB41D}" type="presOf" srcId="{89FB0AFF-1A4F-48CF-8C96-7594C83240B0}" destId="{36D587F1-D3E7-44DB-951D-B1AA5B4EE8E1}" srcOrd="0" destOrd="0" presId="urn:microsoft.com/office/officeart/2005/8/layout/vList6"/>
    <dgm:cxn modelId="{D3A344A9-53E0-400D-8D05-3230A7AE68E2}" srcId="{B333CC66-8DD0-4531-A7B7-184A6AFB864E}" destId="{1C5E9E68-E729-4D70-B098-A4EB69CE225E}" srcOrd="1" destOrd="0" parTransId="{49006933-C220-479A-A76C-25DD4CAF693E}" sibTransId="{CF608925-71CB-426B-8993-BE9C678429B4}"/>
    <dgm:cxn modelId="{350AA40B-41C0-4364-9341-D595B91052B1}" type="presOf" srcId="{1C5E9E68-E729-4D70-B098-A4EB69CE225E}" destId="{0A16646B-4DD7-4A29-A1E2-A4D7286D9B17}" srcOrd="0" destOrd="1" presId="urn:microsoft.com/office/officeart/2005/8/layout/vList6"/>
    <dgm:cxn modelId="{6041C823-D57C-4D0E-A753-2C78CFED854E}" type="presOf" srcId="{B333CC66-8DD0-4531-A7B7-184A6AFB864E}" destId="{828827F6-9ABC-46AF-BF9D-97E082B75F24}" srcOrd="0" destOrd="0" presId="urn:microsoft.com/office/officeart/2005/8/layout/vList6"/>
    <dgm:cxn modelId="{F0FD94F8-F0AF-4F33-98B8-80122F8F9820}" type="presOf" srcId="{6F579EBE-4B60-4164-937B-87D6E3986643}" destId="{452894EC-C265-4592-A53D-0371D1FABF3D}" srcOrd="0" destOrd="0" presId="urn:microsoft.com/office/officeart/2005/8/layout/vList6"/>
    <dgm:cxn modelId="{CAA89549-1537-40F7-AB77-A98B59157FE4}" srcId="{89FB0AFF-1A4F-48CF-8C96-7594C83240B0}" destId="{E164DA5F-4755-4539-8861-E30FE61BFA20}" srcOrd="1" destOrd="0" parTransId="{D668A6BA-0CE0-4E73-BECB-CFA3BBF4447C}" sibTransId="{21B961BA-C2EA-4071-B389-DB9404966883}"/>
    <dgm:cxn modelId="{81CE69C4-D2E5-462C-A233-A0C7760EDBD1}" type="presOf" srcId="{311A01CC-E70F-4DA4-B09F-E254B265F1AC}" destId="{77A886E7-B862-4DDA-8B7A-B58F515E9A5F}" srcOrd="0" destOrd="2" presId="urn:microsoft.com/office/officeart/2005/8/layout/vList6"/>
    <dgm:cxn modelId="{E3D04989-4435-499A-874C-A8E69AF7CA42}" type="presParOf" srcId="{452894EC-C265-4592-A53D-0371D1FABF3D}" destId="{2C0A84F9-98F2-4043-8B9D-57D0C126172E}" srcOrd="0" destOrd="0" presId="urn:microsoft.com/office/officeart/2005/8/layout/vList6"/>
    <dgm:cxn modelId="{A7E69AEF-03E2-4A15-B43C-00DEE44D720C}" type="presParOf" srcId="{2C0A84F9-98F2-4043-8B9D-57D0C126172E}" destId="{36D587F1-D3E7-44DB-951D-B1AA5B4EE8E1}" srcOrd="0" destOrd="0" presId="urn:microsoft.com/office/officeart/2005/8/layout/vList6"/>
    <dgm:cxn modelId="{1F7EA7B0-292E-4D23-9120-10D2A69C9CEA}" type="presParOf" srcId="{2C0A84F9-98F2-4043-8B9D-57D0C126172E}" destId="{77A886E7-B862-4DDA-8B7A-B58F515E9A5F}" srcOrd="1" destOrd="0" presId="urn:microsoft.com/office/officeart/2005/8/layout/vList6"/>
    <dgm:cxn modelId="{51BC7140-2509-4E45-B9E5-7A9BE55BC996}" type="presParOf" srcId="{452894EC-C265-4592-A53D-0371D1FABF3D}" destId="{643122A9-B3B9-4943-AB8A-11B77A1D7239}" srcOrd="1" destOrd="0" presId="urn:microsoft.com/office/officeart/2005/8/layout/vList6"/>
    <dgm:cxn modelId="{EE1FB1F3-8B08-4068-8015-1AE87DF105E8}" type="presParOf" srcId="{452894EC-C265-4592-A53D-0371D1FABF3D}" destId="{76208F86-DE0A-4A43-90F9-A68729BF9B7F}" srcOrd="2" destOrd="0" presId="urn:microsoft.com/office/officeart/2005/8/layout/vList6"/>
    <dgm:cxn modelId="{142A3D9F-560A-4B30-83EF-059B3A6F1E6F}" type="presParOf" srcId="{76208F86-DE0A-4A43-90F9-A68729BF9B7F}" destId="{828827F6-9ABC-46AF-BF9D-97E082B75F24}" srcOrd="0" destOrd="0" presId="urn:microsoft.com/office/officeart/2005/8/layout/vList6"/>
    <dgm:cxn modelId="{320D0E4F-741F-4039-B650-7A63AD882E36}" type="presParOf" srcId="{76208F86-DE0A-4A43-90F9-A68729BF9B7F}" destId="{0A16646B-4DD7-4A29-A1E2-A4D7286D9B1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257D-D8D5-471D-897D-271D9BE9A35D}">
      <dsp:nvSpPr>
        <dsp:cNvPr id="0" name=""/>
        <dsp:cNvSpPr/>
      </dsp:nvSpPr>
      <dsp:spPr>
        <a:xfrm>
          <a:off x="0" y="1466254"/>
          <a:ext cx="1324570" cy="529828"/>
        </a:xfrm>
        <a:prstGeom prst="chevron">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2009-2010</a:t>
          </a:r>
          <a:endParaRPr lang="en-US" sz="1700" kern="1200" dirty="0">
            <a:solidFill>
              <a:sysClr val="window" lastClr="FFFFFF"/>
            </a:solidFill>
            <a:latin typeface="Calibri" panose="020F0502020204030204"/>
            <a:ea typeface="+mn-ea"/>
            <a:cs typeface="+mn-cs"/>
          </a:endParaRPr>
        </a:p>
      </dsp:txBody>
      <dsp:txXfrm>
        <a:off x="264914" y="1466254"/>
        <a:ext cx="794742" cy="529828"/>
      </dsp:txXfrm>
    </dsp:sp>
    <dsp:sp modelId="{D5B493AA-C8E0-4F6E-98F0-D96264E93F51}">
      <dsp:nvSpPr>
        <dsp:cNvPr id="0" name=""/>
        <dsp:cNvSpPr/>
      </dsp:nvSpPr>
      <dsp:spPr>
        <a:xfrm>
          <a:off x="1192113" y="1466254"/>
          <a:ext cx="1324570" cy="529828"/>
        </a:xfrm>
        <a:prstGeom prst="chevron">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2010-2011</a:t>
          </a:r>
          <a:endParaRPr lang="en-US" sz="1700" kern="1200" dirty="0">
            <a:solidFill>
              <a:sysClr val="window" lastClr="FFFFFF"/>
            </a:solidFill>
            <a:latin typeface="Calibri" panose="020F0502020204030204"/>
            <a:ea typeface="+mn-ea"/>
            <a:cs typeface="+mn-cs"/>
          </a:endParaRPr>
        </a:p>
      </dsp:txBody>
      <dsp:txXfrm>
        <a:off x="1457027" y="1466254"/>
        <a:ext cx="794742" cy="529828"/>
      </dsp:txXfrm>
    </dsp:sp>
    <dsp:sp modelId="{6F1233D1-A67F-443E-A1FC-43EE4099CB5E}">
      <dsp:nvSpPr>
        <dsp:cNvPr id="0" name=""/>
        <dsp:cNvSpPr/>
      </dsp:nvSpPr>
      <dsp:spPr>
        <a:xfrm>
          <a:off x="2384226" y="1466254"/>
          <a:ext cx="1324570" cy="529828"/>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2011-2012</a:t>
          </a:r>
          <a:endParaRPr lang="en-US" sz="1700" kern="1200" dirty="0">
            <a:solidFill>
              <a:sysClr val="window" lastClr="FFFFFF"/>
            </a:solidFill>
            <a:latin typeface="Calibri" panose="020F0502020204030204"/>
            <a:ea typeface="+mn-ea"/>
            <a:cs typeface="+mn-cs"/>
          </a:endParaRPr>
        </a:p>
      </dsp:txBody>
      <dsp:txXfrm>
        <a:off x="2649140" y="1466254"/>
        <a:ext cx="794742" cy="529828"/>
      </dsp:txXfrm>
    </dsp:sp>
    <dsp:sp modelId="{457D6393-ED79-41D5-BB9B-FECDD268AB3A}">
      <dsp:nvSpPr>
        <dsp:cNvPr id="0" name=""/>
        <dsp:cNvSpPr/>
      </dsp:nvSpPr>
      <dsp:spPr>
        <a:xfrm>
          <a:off x="3576339" y="1466254"/>
          <a:ext cx="1324570" cy="529828"/>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2012-2013</a:t>
          </a:r>
          <a:endParaRPr lang="en-US" sz="1700" kern="1200" dirty="0">
            <a:solidFill>
              <a:sysClr val="window" lastClr="FFFFFF"/>
            </a:solidFill>
            <a:latin typeface="Calibri" panose="020F0502020204030204"/>
            <a:ea typeface="+mn-ea"/>
            <a:cs typeface="+mn-cs"/>
          </a:endParaRPr>
        </a:p>
      </dsp:txBody>
      <dsp:txXfrm>
        <a:off x="3841253" y="1466254"/>
        <a:ext cx="794742" cy="529828"/>
      </dsp:txXfrm>
    </dsp:sp>
    <dsp:sp modelId="{351D1B4A-71F9-4A3D-A008-EB94A9B80C23}">
      <dsp:nvSpPr>
        <dsp:cNvPr id="0" name=""/>
        <dsp:cNvSpPr/>
      </dsp:nvSpPr>
      <dsp:spPr>
        <a:xfrm>
          <a:off x="4768453" y="1466254"/>
          <a:ext cx="1324570" cy="529828"/>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2013-2014</a:t>
          </a:r>
          <a:endParaRPr lang="en-US" sz="1700" kern="1200" dirty="0">
            <a:solidFill>
              <a:sysClr val="window" lastClr="FFFFFF"/>
            </a:solidFill>
            <a:latin typeface="Calibri" panose="020F0502020204030204"/>
            <a:ea typeface="+mn-ea"/>
            <a:cs typeface="+mn-cs"/>
          </a:endParaRPr>
        </a:p>
      </dsp:txBody>
      <dsp:txXfrm>
        <a:off x="5033367" y="1466254"/>
        <a:ext cx="794742" cy="529828"/>
      </dsp:txXfrm>
    </dsp:sp>
    <dsp:sp modelId="{3414150A-7568-4363-B2D3-73F21C27B616}">
      <dsp:nvSpPr>
        <dsp:cNvPr id="0" name=""/>
        <dsp:cNvSpPr/>
      </dsp:nvSpPr>
      <dsp:spPr>
        <a:xfrm>
          <a:off x="5960566" y="1466254"/>
          <a:ext cx="1324570" cy="529828"/>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2014-2015</a:t>
          </a:r>
          <a:endParaRPr lang="en-US" sz="1700" kern="1200" dirty="0">
            <a:solidFill>
              <a:sysClr val="window" lastClr="FFFFFF"/>
            </a:solidFill>
            <a:latin typeface="Calibri" panose="020F0502020204030204"/>
            <a:ea typeface="+mn-ea"/>
            <a:cs typeface="+mn-cs"/>
          </a:endParaRPr>
        </a:p>
      </dsp:txBody>
      <dsp:txXfrm>
        <a:off x="6225480" y="1466254"/>
        <a:ext cx="794742" cy="529828"/>
      </dsp:txXfrm>
    </dsp:sp>
    <dsp:sp modelId="{91C21F26-C5CC-4732-9A78-AF6266676EC9}">
      <dsp:nvSpPr>
        <dsp:cNvPr id="0" name=""/>
        <dsp:cNvSpPr/>
      </dsp:nvSpPr>
      <dsp:spPr>
        <a:xfrm>
          <a:off x="7152679" y="1466254"/>
          <a:ext cx="1324570" cy="529828"/>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panose="020F0502020204030204"/>
              <a:ea typeface="+mn-ea"/>
              <a:cs typeface="+mn-cs"/>
            </a:rPr>
            <a:t>2015-2016</a:t>
          </a:r>
          <a:endParaRPr lang="en-US" sz="1700" kern="1200" dirty="0">
            <a:solidFill>
              <a:sysClr val="window" lastClr="FFFFFF"/>
            </a:solidFill>
            <a:latin typeface="Calibri" panose="020F0502020204030204"/>
            <a:ea typeface="+mn-ea"/>
            <a:cs typeface="+mn-cs"/>
          </a:endParaRPr>
        </a:p>
      </dsp:txBody>
      <dsp:txXfrm>
        <a:off x="7417593" y="1466254"/>
        <a:ext cx="794742" cy="529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0E4B4D0E-9346-4DA2-BB02-ECCB18285882}" type="datetimeFigureOut">
              <a:rPr lang="en-US" smtClean="0"/>
              <a:t>6/3/2016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993E7833-966C-4E84-BD51-0504238983CA}" type="slidenum">
              <a:rPr lang="en-US" smtClean="0"/>
              <a:t>‹#›</a:t>
            </a:fld>
            <a:endParaRPr lang="en-US"/>
          </a:p>
        </p:txBody>
      </p:sp>
    </p:spTree>
    <p:extLst>
      <p:ext uri="{BB962C8B-B14F-4D97-AF65-F5344CB8AC3E}">
        <p14:creationId xmlns:p14="http://schemas.microsoft.com/office/powerpoint/2010/main" val="943992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6523B6F3-3266-4202-B244-6C991C95393B}" type="datetimeFigureOut">
              <a:rPr lang="en-US" smtClean="0"/>
              <a:t>6/3/2016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4EE0CA37-B3D3-4D0D-8A2B-1C633EDD525F}" type="slidenum">
              <a:rPr lang="en-US" smtClean="0"/>
              <a:t>‹#›</a:t>
            </a:fld>
            <a:endParaRPr lang="en-US"/>
          </a:p>
        </p:txBody>
      </p:sp>
    </p:spTree>
    <p:extLst>
      <p:ext uri="{BB962C8B-B14F-4D97-AF65-F5344CB8AC3E}">
        <p14:creationId xmlns:p14="http://schemas.microsoft.com/office/powerpoint/2010/main" val="18859362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hioresa.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ducation.ohio.gov/Topics/Teaching/Educator-Licensure/Prepare-for-Certificate-License/Educator-Licensure-Examination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education.ohio.gov/Topics/Teaching/Educator-Licensure/Resident-License-Options/Alternative-Resident-Educator-Licens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6779" indent="-290295">
              <a:spcBef>
                <a:spcPct val="30000"/>
              </a:spcBef>
              <a:defRPr sz="1200">
                <a:solidFill>
                  <a:schemeClr val="tx1"/>
                </a:solidFill>
                <a:latin typeface="Calibri" panose="020F0502020204030204" pitchFamily="34" charset="0"/>
              </a:defRPr>
            </a:lvl2pPr>
            <a:lvl3pPr marL="1164533" indent="-231564">
              <a:spcBef>
                <a:spcPct val="30000"/>
              </a:spcBef>
              <a:defRPr sz="1200">
                <a:solidFill>
                  <a:schemeClr val="tx1"/>
                </a:solidFill>
                <a:latin typeface="Calibri" panose="020F0502020204030204" pitchFamily="34" charset="0"/>
              </a:defRPr>
            </a:lvl3pPr>
            <a:lvl4pPr marL="1629340" indent="-231564">
              <a:spcBef>
                <a:spcPct val="30000"/>
              </a:spcBef>
              <a:defRPr sz="1200">
                <a:solidFill>
                  <a:schemeClr val="tx1"/>
                </a:solidFill>
                <a:latin typeface="Calibri" panose="020F0502020204030204" pitchFamily="34" charset="0"/>
              </a:defRPr>
            </a:lvl4pPr>
            <a:lvl5pPr marL="2095824" indent="-231564">
              <a:spcBef>
                <a:spcPct val="30000"/>
              </a:spcBef>
              <a:defRPr sz="1200">
                <a:solidFill>
                  <a:schemeClr val="tx1"/>
                </a:solidFill>
                <a:latin typeface="Calibri" panose="020F0502020204030204" pitchFamily="34" charset="0"/>
              </a:defRPr>
            </a:lvl5pPr>
            <a:lvl6pPr marL="2579089" indent="-231564" eaLnBrk="0" fontAlgn="base" hangingPunct="0">
              <a:spcBef>
                <a:spcPct val="30000"/>
              </a:spcBef>
              <a:spcAft>
                <a:spcPct val="0"/>
              </a:spcAft>
              <a:defRPr sz="1200">
                <a:solidFill>
                  <a:schemeClr val="tx1"/>
                </a:solidFill>
                <a:latin typeface="Calibri" panose="020F0502020204030204" pitchFamily="34" charset="0"/>
              </a:defRPr>
            </a:lvl6pPr>
            <a:lvl7pPr marL="3062353" indent="-231564" eaLnBrk="0" fontAlgn="base" hangingPunct="0">
              <a:spcBef>
                <a:spcPct val="30000"/>
              </a:spcBef>
              <a:spcAft>
                <a:spcPct val="0"/>
              </a:spcAft>
              <a:defRPr sz="1200">
                <a:solidFill>
                  <a:schemeClr val="tx1"/>
                </a:solidFill>
                <a:latin typeface="Calibri" panose="020F0502020204030204" pitchFamily="34" charset="0"/>
              </a:defRPr>
            </a:lvl7pPr>
            <a:lvl8pPr marL="3545617" indent="-231564" eaLnBrk="0" fontAlgn="base" hangingPunct="0">
              <a:spcBef>
                <a:spcPct val="30000"/>
              </a:spcBef>
              <a:spcAft>
                <a:spcPct val="0"/>
              </a:spcAft>
              <a:defRPr sz="1200">
                <a:solidFill>
                  <a:schemeClr val="tx1"/>
                </a:solidFill>
                <a:latin typeface="Calibri" panose="020F0502020204030204" pitchFamily="34" charset="0"/>
              </a:defRPr>
            </a:lvl8pPr>
            <a:lvl9pPr marL="4028881" indent="-23156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6D2D7C-37F7-452D-9E6A-09431A102882}" type="slidenum">
              <a:rPr lang="en-US" altLang="en-US" sz="1300"/>
              <a:pPr>
                <a:spcBef>
                  <a:spcPct val="0"/>
                </a:spcBef>
              </a:pPr>
              <a:t>1</a:t>
            </a:fld>
            <a:endParaRPr lang="en-US" altLang="en-US" sz="1300"/>
          </a:p>
        </p:txBody>
      </p:sp>
      <p:sp>
        <p:nvSpPr>
          <p:cNvPr id="15364"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Hello and welcome to the Ohio Resident Educator Program Orientation. </a:t>
            </a:r>
          </a:p>
          <a:p>
            <a:endParaRPr lang="en-US" altLang="en-US" dirty="0" smtClean="0"/>
          </a:p>
        </p:txBody>
      </p:sp>
    </p:spTree>
    <p:extLst>
      <p:ext uri="{BB962C8B-B14F-4D97-AF65-F5344CB8AC3E}">
        <p14:creationId xmlns:p14="http://schemas.microsoft.com/office/powerpoint/2010/main" val="148715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Ohio Standards for the Teaching Profession were developed by the Educator Standards Board and adopted by the State Board of Education in 2005.</a:t>
            </a:r>
          </a:p>
          <a:p>
            <a:endParaRPr lang="en-US" altLang="en-US" dirty="0" smtClean="0"/>
          </a:p>
          <a:p>
            <a:r>
              <a:rPr lang="en-US" altLang="en-US" dirty="0" smtClean="0"/>
              <a:t>The Standards encompass the areas of: </a:t>
            </a:r>
          </a:p>
          <a:p>
            <a:pPr marL="241632" indent="-241632">
              <a:buAutoNum type="arabicPeriod"/>
            </a:pPr>
            <a:r>
              <a:rPr lang="en-US" altLang="en-US" dirty="0" smtClean="0"/>
              <a:t>Knowledge of Students; </a:t>
            </a:r>
          </a:p>
          <a:p>
            <a:pPr marL="241632" indent="-241632">
              <a:buAutoNum type="arabicPeriod"/>
            </a:pPr>
            <a:r>
              <a:rPr lang="en-US" altLang="en-US" dirty="0" smtClean="0"/>
              <a:t>Content; </a:t>
            </a:r>
          </a:p>
          <a:p>
            <a:pPr marL="241632" indent="-241632">
              <a:buAutoNum type="arabicPeriod"/>
            </a:pPr>
            <a:r>
              <a:rPr lang="en-US" altLang="en-US" dirty="0" smtClean="0"/>
              <a:t>Assessment; </a:t>
            </a:r>
          </a:p>
          <a:p>
            <a:pPr marL="241632" indent="-241632">
              <a:buAutoNum type="arabicPeriod"/>
            </a:pPr>
            <a:r>
              <a:rPr lang="en-US" altLang="en-US" dirty="0" smtClean="0"/>
              <a:t>Instruction; </a:t>
            </a:r>
          </a:p>
          <a:p>
            <a:pPr marL="241632" indent="-241632">
              <a:buAutoNum type="arabicPeriod"/>
            </a:pPr>
            <a:r>
              <a:rPr lang="en-US" altLang="en-US" dirty="0" smtClean="0"/>
              <a:t>Learning Environment; </a:t>
            </a:r>
          </a:p>
          <a:p>
            <a:pPr marL="241632" indent="-241632">
              <a:buAutoNum type="arabicPeriod"/>
            </a:pPr>
            <a:r>
              <a:rPr lang="en-US" altLang="en-US" dirty="0" smtClean="0"/>
              <a:t>Collaboration and Communication; and </a:t>
            </a:r>
          </a:p>
          <a:p>
            <a:pPr marL="241632" indent="-241632">
              <a:buAutoNum type="arabicPeriod"/>
            </a:pPr>
            <a:r>
              <a:rPr lang="en-US" altLang="en-US" dirty="0" smtClean="0"/>
              <a:t>Professional Responsibility and Growth.</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10</a:t>
            </a:fld>
            <a:endParaRPr lang="en-US"/>
          </a:p>
        </p:txBody>
      </p:sp>
    </p:spTree>
    <p:extLst>
      <p:ext uri="{BB962C8B-B14F-4D97-AF65-F5344CB8AC3E}">
        <p14:creationId xmlns:p14="http://schemas.microsoft.com/office/powerpoint/2010/main" val="2644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19200" y="4560570"/>
            <a:ext cx="4876800" cy="4320540"/>
          </a:xfrm>
        </p:spPr>
        <p:txBody>
          <a:bodyPr/>
          <a:lstStyle/>
          <a:p>
            <a:pPr>
              <a:defRPr/>
            </a:pPr>
            <a:r>
              <a:rPr lang="en-US" dirty="0" smtClean="0"/>
              <a:t>The Continuum delineates five levels of teacher development based on the Ohio </a:t>
            </a:r>
          </a:p>
          <a:p>
            <a:pPr>
              <a:defRPr/>
            </a:pPr>
            <a:r>
              <a:rPr lang="en-US" dirty="0" smtClean="0"/>
              <a:t>Standards for the Teaching Profession: </a:t>
            </a:r>
          </a:p>
          <a:p>
            <a:pPr marL="291136" indent="-291136">
              <a:buFont typeface="Arial" pitchFamily="34" charset="0"/>
              <a:buChar char="•"/>
              <a:defRPr/>
            </a:pPr>
            <a:r>
              <a:rPr lang="en-US" dirty="0" smtClean="0"/>
              <a:t>Emerging</a:t>
            </a:r>
          </a:p>
          <a:p>
            <a:pPr marL="291136" indent="-291136">
              <a:buFont typeface="Arial" pitchFamily="34" charset="0"/>
              <a:buChar char="•"/>
              <a:defRPr/>
            </a:pPr>
            <a:r>
              <a:rPr lang="en-US" dirty="0" smtClean="0"/>
              <a:t>Developing</a:t>
            </a:r>
          </a:p>
          <a:p>
            <a:pPr marL="291136" indent="-291136">
              <a:buFont typeface="Arial" pitchFamily="34" charset="0"/>
              <a:buChar char="•"/>
              <a:defRPr/>
            </a:pPr>
            <a:r>
              <a:rPr lang="en-US" dirty="0" smtClean="0"/>
              <a:t>Proficient</a:t>
            </a:r>
          </a:p>
          <a:p>
            <a:pPr marL="291136" indent="-291136">
              <a:buFont typeface="Arial" pitchFamily="34" charset="0"/>
              <a:buChar char="•"/>
              <a:defRPr/>
            </a:pPr>
            <a:r>
              <a:rPr lang="en-US" dirty="0" smtClean="0"/>
              <a:t>Accomplished</a:t>
            </a:r>
          </a:p>
          <a:p>
            <a:pPr marL="291136" indent="-291136">
              <a:buFont typeface="Arial" pitchFamily="34" charset="0"/>
              <a:buChar char="•"/>
              <a:defRPr/>
            </a:pPr>
            <a:r>
              <a:rPr lang="en-US" dirty="0" smtClean="0"/>
              <a:t>Distinguished</a:t>
            </a:r>
          </a:p>
          <a:p>
            <a:pPr>
              <a:defRPr/>
            </a:pPr>
            <a:r>
              <a:rPr lang="en-US" dirty="0" smtClean="0"/>
              <a:t>The status of a Resident Educator is one of a fully credentialed, employed teacher who is working to accelerate professional growth and effectiveness. </a:t>
            </a:r>
            <a:endParaRPr lang="en-US" dirty="0"/>
          </a:p>
        </p:txBody>
      </p:sp>
      <p:sp>
        <p:nvSpPr>
          <p:cNvPr id="2" name="Slide Number Placeholder 1"/>
          <p:cNvSpPr>
            <a:spLocks noGrp="1"/>
          </p:cNvSpPr>
          <p:nvPr>
            <p:ph type="sldNum" sz="quarter" idx="10"/>
          </p:nvPr>
        </p:nvSpPr>
        <p:spPr/>
        <p:txBody>
          <a:bodyPr/>
          <a:lstStyle/>
          <a:p>
            <a:fld id="{4EE0CA37-B3D3-4D0D-8A2B-1C633EDD525F}" type="slidenum">
              <a:rPr lang="en-US" smtClean="0"/>
              <a:t>11</a:t>
            </a:fld>
            <a:endParaRPr lang="en-US"/>
          </a:p>
        </p:txBody>
      </p:sp>
    </p:spTree>
    <p:extLst>
      <p:ext uri="{BB962C8B-B14F-4D97-AF65-F5344CB8AC3E}">
        <p14:creationId xmlns:p14="http://schemas.microsoft.com/office/powerpoint/2010/main" val="386666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Ohio Resident Educator Program, the focus of the Resident Educator through the support of an instructional mentor, is to practice and embrace the instructional daily processes performed by effective teachers - Assess, Plan, Teach, and Revise - through the lens of continuous “reflection” as illustrated by the Teaching and Learning Cycle diagram above. </a:t>
            </a:r>
          </a:p>
          <a:p>
            <a:endParaRPr lang="en-US" altLang="en-US" dirty="0" smtClean="0"/>
          </a:p>
          <a:p>
            <a:r>
              <a:rPr lang="en-US" altLang="en-US" dirty="0"/>
              <a:t>Resident Educators and mentors engage in cycles of formative assessment, using practices that support adult learning.  </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12</a:t>
            </a:fld>
            <a:endParaRPr lang="en-US"/>
          </a:p>
        </p:txBody>
      </p:sp>
    </p:spTree>
    <p:extLst>
      <p:ext uri="{BB962C8B-B14F-4D97-AF65-F5344CB8AC3E}">
        <p14:creationId xmlns:p14="http://schemas.microsoft.com/office/powerpoint/2010/main" val="320340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Ohio Resident Educator Program relies heavily on formative assessment of Resident Educators. Why formative assessment? No one measure of teacher performance fully captures the complexity of teaching in today’s schools. Therefore, multiple measures of progress must be employed throughout the Resident Educator program. Engaging in standards-based formative assessment supports self-reflection, recognizes teachers’ developmental needs and promotes beginning teachers career-long professional growth.</a:t>
            </a:r>
          </a:p>
          <a:p>
            <a:endParaRPr lang="en-US" altLang="en-US" dirty="0" smtClean="0"/>
          </a:p>
          <a:p>
            <a:endParaRPr lang="en-US" altLang="en-US" dirty="0" smtClean="0"/>
          </a:p>
          <a:p>
            <a:r>
              <a:rPr lang="en-US" altLang="en-US" dirty="0" smtClean="0"/>
              <a:t>The formative assessment practices listed above provide multiple opportunities for educators to give and receive feedback to make instructional improvements through all phases of the Teaching and Learning Cycle.  </a:t>
            </a:r>
          </a:p>
        </p:txBody>
      </p:sp>
      <p:sp>
        <p:nvSpPr>
          <p:cNvPr id="2" name="Slide Number Placeholder 1"/>
          <p:cNvSpPr>
            <a:spLocks noGrp="1"/>
          </p:cNvSpPr>
          <p:nvPr>
            <p:ph type="sldNum" sz="quarter" idx="10"/>
          </p:nvPr>
        </p:nvSpPr>
        <p:spPr/>
        <p:txBody>
          <a:bodyPr/>
          <a:lstStyle/>
          <a:p>
            <a:fld id="{4EE0CA37-B3D3-4D0D-8A2B-1C633EDD525F}" type="slidenum">
              <a:rPr lang="en-US" smtClean="0"/>
              <a:t>13</a:t>
            </a:fld>
            <a:endParaRPr lang="en-US"/>
          </a:p>
        </p:txBody>
      </p:sp>
    </p:spTree>
    <p:extLst>
      <p:ext uri="{BB962C8B-B14F-4D97-AF65-F5344CB8AC3E}">
        <p14:creationId xmlns:p14="http://schemas.microsoft.com/office/powerpoint/2010/main" val="1116594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Resident Educators work collaboratively with their Mentor to complete the RE Program requirements using self-assessment and goal setting, demonstrate use of authentic teacher work such as lesson planning, data analysis, assessment for reflection, and successfully complete the Resident Educator Summative Assessment (RESA) to advance to Professional Licensure.</a:t>
            </a:r>
          </a:p>
          <a:p>
            <a:endParaRPr lang="en-US" altLang="en-US" dirty="0" smtClean="0"/>
          </a:p>
          <a:p>
            <a:r>
              <a:rPr lang="en-US" altLang="en-US" dirty="0" smtClean="0"/>
              <a:t>Resident educators meet annual requirements, collaboratively with their Mentor, through discussions and feedback about:</a:t>
            </a:r>
          </a:p>
          <a:p>
            <a:endParaRPr lang="en-US" altLang="en-US" dirty="0" smtClean="0"/>
          </a:p>
          <a:p>
            <a:r>
              <a:rPr lang="en-US" altLang="en-US" dirty="0" smtClean="0"/>
              <a:t>Self-assessment</a:t>
            </a:r>
          </a:p>
          <a:p>
            <a:r>
              <a:rPr lang="en-US" altLang="en-US" dirty="0" smtClean="0"/>
              <a:t>Goal-setting</a:t>
            </a:r>
          </a:p>
          <a:p>
            <a:r>
              <a:rPr lang="en-US" altLang="en-US" dirty="0" smtClean="0"/>
              <a:t>Instructional planning using authentic teacher work such as lesson plans and assessments</a:t>
            </a:r>
          </a:p>
          <a:p>
            <a:r>
              <a:rPr lang="en-US" altLang="en-US" dirty="0" smtClean="0"/>
              <a:t>Observations for learning</a:t>
            </a:r>
          </a:p>
          <a:p>
            <a:r>
              <a:rPr lang="en-US" altLang="en-US" dirty="0" smtClean="0"/>
              <a:t>Analysis of student learning using student work and assessments</a:t>
            </a:r>
          </a:p>
        </p:txBody>
      </p:sp>
      <p:sp>
        <p:nvSpPr>
          <p:cNvPr id="2" name="Slide Number Placeholder 1"/>
          <p:cNvSpPr>
            <a:spLocks noGrp="1"/>
          </p:cNvSpPr>
          <p:nvPr>
            <p:ph type="sldNum" sz="quarter" idx="10"/>
          </p:nvPr>
        </p:nvSpPr>
        <p:spPr/>
        <p:txBody>
          <a:bodyPr/>
          <a:lstStyle/>
          <a:p>
            <a:fld id="{4EE0CA37-B3D3-4D0D-8A2B-1C633EDD525F}" type="slidenum">
              <a:rPr lang="en-US" smtClean="0"/>
              <a:t>14</a:t>
            </a:fld>
            <a:endParaRPr lang="en-US"/>
          </a:p>
        </p:txBody>
      </p:sp>
    </p:spTree>
    <p:extLst>
      <p:ext uri="{BB962C8B-B14F-4D97-AF65-F5344CB8AC3E}">
        <p14:creationId xmlns:p14="http://schemas.microsoft.com/office/powerpoint/2010/main" val="91242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19200" y="4560570"/>
            <a:ext cx="4876800" cy="4704588"/>
          </a:xfrm>
        </p:spPr>
        <p:txBody>
          <a:bodyPr/>
          <a:lstStyle/>
          <a:p>
            <a:pPr>
              <a:defRPr/>
            </a:pPr>
            <a:r>
              <a:rPr lang="en-US" dirty="0" smtClean="0"/>
              <a:t>Resident Educator formative assessment is supported by several components:</a:t>
            </a:r>
          </a:p>
          <a:p>
            <a:pPr marL="291136" indent="-291136">
              <a:buFont typeface="Arial" pitchFamily="34" charset="0"/>
              <a:buChar char="•"/>
              <a:defRPr/>
            </a:pPr>
            <a:r>
              <a:rPr lang="en-US" dirty="0" smtClean="0"/>
              <a:t>Communication is key to successful formative assessment. REs will meet regularly with their mentor and while this communication is confidential, it is imperative that REs are also communicating regularly with their principals. Mentors also need to communicate with the program coordinator and principal about the general nature of their work with REs while respecting the confidential nature of the RE-mentor relationship.</a:t>
            </a:r>
          </a:p>
          <a:p>
            <a:pPr marL="291136" indent="-291136">
              <a:buFont typeface="Arial" pitchFamily="34" charset="0"/>
              <a:buChar char="•"/>
              <a:defRPr/>
            </a:pPr>
            <a:r>
              <a:rPr lang="en-US" dirty="0" smtClean="0"/>
              <a:t>The Resident Educator and mentor use multiple processes, protocols, and tools (Mentor Tool Kit) including self-assessment, assessment of student learning, instructional planning, mentor observation of REs and professional goal setting. Instructional meetings between REs and mentors will be documented; mentors document through the Collaborative Log and REs document with their evidence of practice.  </a:t>
            </a:r>
          </a:p>
          <a:p>
            <a:pPr marL="291136" indent="-291136">
              <a:buFont typeface="Arial" pitchFamily="34" charset="0"/>
              <a:buChar char="•"/>
              <a:defRPr/>
            </a:pPr>
            <a:r>
              <a:rPr lang="en-US" dirty="0" smtClean="0"/>
              <a:t>Each RE will continually reflect on their evidence of practice (artifacts, lesson plans, etc.) and monitor their progress using the Ohio Continuum of Teacher Development. </a:t>
            </a:r>
          </a:p>
          <a:p>
            <a:pPr marL="291136" indent="-291136">
              <a:buFont typeface="Arial" pitchFamily="34" charset="0"/>
              <a:buChar char="•"/>
              <a:defRPr/>
            </a:pPr>
            <a:r>
              <a:rPr lang="en-US" dirty="0" smtClean="0"/>
              <a:t>It should also be noted that Resident Educators “own” all evidence, tools and artifacts, even though they complete these documents with their mentor. Regardless, these documents should not be collected for use by the school or district.  REs may chose to use these pieces of evidence for local evaluations.  </a:t>
            </a:r>
          </a:p>
          <a:p>
            <a:pPr>
              <a:defRPr/>
            </a:pPr>
            <a:endParaRPr lang="en-US" dirty="0"/>
          </a:p>
        </p:txBody>
      </p:sp>
      <p:sp>
        <p:nvSpPr>
          <p:cNvPr id="2" name="Slide Number Placeholder 1"/>
          <p:cNvSpPr>
            <a:spLocks noGrp="1"/>
          </p:cNvSpPr>
          <p:nvPr>
            <p:ph type="sldNum" sz="quarter" idx="10"/>
          </p:nvPr>
        </p:nvSpPr>
        <p:spPr/>
        <p:txBody>
          <a:bodyPr/>
          <a:lstStyle/>
          <a:p>
            <a:fld id="{4EE0CA37-B3D3-4D0D-8A2B-1C633EDD525F}" type="slidenum">
              <a:rPr lang="en-US" smtClean="0"/>
              <a:t>15</a:t>
            </a:fld>
            <a:endParaRPr lang="en-US"/>
          </a:p>
        </p:txBody>
      </p:sp>
    </p:spTree>
    <p:extLst>
      <p:ext uri="{BB962C8B-B14F-4D97-AF65-F5344CB8AC3E}">
        <p14:creationId xmlns:p14="http://schemas.microsoft.com/office/powerpoint/2010/main" val="166148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purpose of the Resident Educator Summative Assessment (RESA) is to assess Resident Educators’ skills and practices as measured by proficiency on the Ohio Standards for the Teaching Profession.  Resident educators taking the RESA are supported by trained Facilitators and in some cases other district personnel.  The method of support should encourage deep inquiry and critical reflection.  It is important to understand the types of support that are appropriate and inappropriate to give to candidates taking the RESA.  Please refer to the </a:t>
            </a:r>
            <a:r>
              <a:rPr lang="en-US" altLang="en-US" dirty="0"/>
              <a:t>Resources section at </a:t>
            </a:r>
            <a:r>
              <a:rPr lang="en-US" altLang="en-US" dirty="0">
                <a:hlinkClick r:id="rId3"/>
              </a:rPr>
              <a:t>www.ohioresa.com</a:t>
            </a:r>
            <a:r>
              <a:rPr lang="en-US" altLang="en-US" dirty="0"/>
              <a:t> </a:t>
            </a:r>
            <a:r>
              <a:rPr lang="en-US" altLang="en-US" dirty="0" smtClean="0"/>
              <a:t>to find the resource Program Coordinator and Facilitator Guidelines for Supporting Resident Educators for details on appropriate and inappropriate support.  </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16</a:t>
            </a:fld>
            <a:endParaRPr lang="en-US"/>
          </a:p>
        </p:txBody>
      </p:sp>
    </p:spTree>
    <p:extLst>
      <p:ext uri="{BB962C8B-B14F-4D97-AF65-F5344CB8AC3E}">
        <p14:creationId xmlns:p14="http://schemas.microsoft.com/office/powerpoint/2010/main" val="2847993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Notes Placeholder 2"/>
          <p:cNvSpPr>
            <a:spLocks noGrp="1"/>
          </p:cNvSpPr>
          <p:nvPr>
            <p:ph type="body" idx="3"/>
          </p:nvPr>
        </p:nvSpPr>
        <p:spPr bwMode="auto">
          <a:xfrm>
            <a:off x="1163322" y="4637247"/>
            <a:ext cx="5068146" cy="43905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Costs to implement RESA (use of Educopia software platform; site licenses; assessors; facilitation training, etc.) paid by ODE.</a:t>
            </a:r>
          </a:p>
          <a:p>
            <a:pPr>
              <a:defRPr/>
            </a:pPr>
            <a:endParaRPr lang="en-US" dirty="0"/>
          </a:p>
          <a:p>
            <a:pPr>
              <a:defRPr/>
            </a:pPr>
            <a:r>
              <a:rPr lang="en-US" dirty="0"/>
              <a:t>Districts must provide necessary support for successful implementation (facilitator, technology).</a:t>
            </a:r>
          </a:p>
        </p:txBody>
      </p:sp>
      <p:sp>
        <p:nvSpPr>
          <p:cNvPr id="2" name="Slide Number Placeholder 1"/>
          <p:cNvSpPr>
            <a:spLocks noGrp="1"/>
          </p:cNvSpPr>
          <p:nvPr>
            <p:ph type="sldNum" sz="quarter" idx="10"/>
          </p:nvPr>
        </p:nvSpPr>
        <p:spPr/>
        <p:txBody>
          <a:bodyPr/>
          <a:lstStyle/>
          <a:p>
            <a:fld id="{4EE0CA37-B3D3-4D0D-8A2B-1C633EDD525F}" type="slidenum">
              <a:rPr lang="en-US" smtClean="0"/>
              <a:t>17</a:t>
            </a:fld>
            <a:endParaRPr lang="en-US"/>
          </a:p>
        </p:txBody>
      </p:sp>
    </p:spTree>
    <p:extLst>
      <p:ext uri="{BB962C8B-B14F-4D97-AF65-F5344CB8AC3E}">
        <p14:creationId xmlns:p14="http://schemas.microsoft.com/office/powerpoint/2010/main" val="385102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83309"/>
            <a:r>
              <a:rPr lang="en-US" altLang="en-US" dirty="0" smtClean="0"/>
              <a:t>In the first two years of residency, Resident Educators build a foundation for teaching and learning; they receive tailored mentor support as they “practice their practice.”</a:t>
            </a:r>
          </a:p>
          <a:p>
            <a:pPr defTabSz="983309"/>
            <a:endParaRPr lang="en-US" altLang="en-US" dirty="0" smtClean="0"/>
          </a:p>
          <a:p>
            <a:pPr defTabSz="983309"/>
            <a:r>
              <a:rPr lang="en-US" altLang="en-US" dirty="0" smtClean="0"/>
              <a:t>In the last two years of residency, Resident Educators </a:t>
            </a:r>
            <a:r>
              <a:rPr lang="en-US" altLang="en-US" b="1" dirty="0" smtClean="0"/>
              <a:t>demonstrate </a:t>
            </a:r>
            <a:r>
              <a:rPr lang="en-US" altLang="en-US" dirty="0" smtClean="0"/>
              <a:t>proficiency on the resident educator summative assessment (RESA).</a:t>
            </a:r>
          </a:p>
          <a:p>
            <a:pPr defTabSz="983309"/>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5305" indent="-302040">
              <a:defRPr>
                <a:solidFill>
                  <a:schemeClr val="tx1"/>
                </a:solidFill>
                <a:latin typeface="Calibri" panose="020F0502020204030204" pitchFamily="34" charset="0"/>
                <a:cs typeface="Arial" panose="020B0604020202020204" pitchFamily="34" charset="0"/>
              </a:defRPr>
            </a:lvl2pPr>
            <a:lvl3pPr marL="1208161" indent="-241632">
              <a:defRPr>
                <a:solidFill>
                  <a:schemeClr val="tx1"/>
                </a:solidFill>
                <a:latin typeface="Calibri" panose="020F0502020204030204" pitchFamily="34" charset="0"/>
                <a:cs typeface="Arial" panose="020B0604020202020204" pitchFamily="34" charset="0"/>
              </a:defRPr>
            </a:lvl3pPr>
            <a:lvl4pPr marL="1691426" indent="-241632">
              <a:defRPr>
                <a:solidFill>
                  <a:schemeClr val="tx1"/>
                </a:solidFill>
                <a:latin typeface="Calibri" panose="020F0502020204030204" pitchFamily="34" charset="0"/>
                <a:cs typeface="Arial" panose="020B0604020202020204" pitchFamily="34" charset="0"/>
              </a:defRPr>
            </a:lvl4pPr>
            <a:lvl5pPr marL="2174690" indent="-241632">
              <a:defRPr>
                <a:solidFill>
                  <a:schemeClr val="tx1"/>
                </a:solidFill>
                <a:latin typeface="Calibri" panose="020F050202020403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0B14F4-D9DB-4C8D-B007-8EE886B18140}" type="slidenum">
              <a:rPr lang="en-US" altLang="en-US" smtClean="0">
                <a:solidFill>
                  <a:srgbClr val="000000"/>
                </a:solidFill>
              </a:rPr>
              <a:pPr/>
              <a:t>18</a:t>
            </a:fld>
            <a:endParaRPr lang="en-US" altLang="en-US" smtClean="0">
              <a:solidFill>
                <a:srgbClr val="000000"/>
              </a:solidFill>
            </a:endParaRPr>
          </a:p>
        </p:txBody>
      </p:sp>
    </p:spTree>
    <p:extLst>
      <p:ext uri="{BB962C8B-B14F-4D97-AF65-F5344CB8AC3E}">
        <p14:creationId xmlns:p14="http://schemas.microsoft.com/office/powerpoint/2010/main" val="378262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76338" y="722313"/>
            <a:ext cx="4883150"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1090507" y="4560570"/>
            <a:ext cx="4985174" cy="439388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Key to the success of a Resident Educator is a System of Support consisting of the principal, program coordinator and the mentor. </a:t>
            </a: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The illustration above provides a visual </a:t>
            </a:r>
            <a:r>
              <a:rPr lang="en-US" b="1" dirty="0" smtClean="0">
                <a:latin typeface="Times New Roman" pitchFamily="18" charset="0"/>
                <a:cs typeface="Times New Roman" pitchFamily="18" charset="0"/>
              </a:rPr>
              <a:t>Communication and Collaboration  </a:t>
            </a:r>
            <a:r>
              <a:rPr lang="en-US" dirty="0" smtClean="0">
                <a:latin typeface="Times New Roman" pitchFamily="18" charset="0"/>
                <a:cs typeface="Times New Roman" pitchFamily="18" charset="0"/>
              </a:rPr>
              <a:t>representation of the complex relationships and interactions between mentors, REs and principals.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1. Communication </a:t>
            </a:r>
            <a:r>
              <a:rPr lang="en-US" b="1" dirty="0" smtClean="0">
                <a:latin typeface="Times New Roman" pitchFamily="18" charset="0"/>
                <a:cs typeface="Times New Roman" pitchFamily="18" charset="0"/>
              </a:rPr>
              <a:t>between REs and mentors </a:t>
            </a:r>
            <a:r>
              <a:rPr lang="en-US" dirty="0" smtClean="0">
                <a:latin typeface="Times New Roman" pitchFamily="18" charset="0"/>
                <a:cs typeface="Times New Roman" pitchFamily="18" charset="0"/>
              </a:rPr>
              <a:t>(2-way arrow) must remain confidential in order for the necessary risk-taking and growth to occur.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Resident Educators and principals </a:t>
            </a:r>
            <a:r>
              <a:rPr lang="en-US" dirty="0" smtClean="0">
                <a:latin typeface="Times New Roman" pitchFamily="18" charset="0"/>
                <a:cs typeface="Times New Roman" pitchFamily="18" charset="0"/>
              </a:rPr>
              <a:t>(2-way arrow) must also work collaboratively to ensure that district and building goals and priorities are being met and that REs are meeting expectations in terms of employment and placement.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3. </a:t>
            </a:r>
            <a:r>
              <a:rPr lang="en-US" b="1" dirty="0" smtClean="0">
                <a:latin typeface="Times New Roman" pitchFamily="18" charset="0"/>
                <a:cs typeface="Times New Roman" pitchFamily="18" charset="0"/>
              </a:rPr>
              <a:t>Principals must work with mentors </a:t>
            </a:r>
            <a:r>
              <a:rPr lang="en-US" dirty="0" smtClean="0">
                <a:latin typeface="Times New Roman" pitchFamily="18" charset="0"/>
                <a:cs typeface="Times New Roman" pitchFamily="18" charset="0"/>
              </a:rPr>
              <a:t>(two, one-way arrows) to support this relationship yet mentors must not breach the confidential relationship they have with </a:t>
            </a:r>
            <a:r>
              <a:rPr lang="en-US" dirty="0" err="1" smtClean="0">
                <a:latin typeface="Times New Roman" pitchFamily="18" charset="0"/>
                <a:cs typeface="Times New Roman" pitchFamily="18" charset="0"/>
              </a:rPr>
              <a:t>REs.</a:t>
            </a:r>
            <a:r>
              <a:rPr lang="en-US" dirty="0" smtClean="0">
                <a:latin typeface="Times New Roman" pitchFamily="18" charset="0"/>
                <a:cs typeface="Times New Roman" pitchFamily="18" charset="0"/>
              </a:rPr>
              <a:t>  The common goal of these relationships is increased student learning and achievement</a:t>
            </a:r>
            <a:r>
              <a:rPr lang="en-US" dirty="0" smtClean="0"/>
              <a:t>. </a:t>
            </a:r>
          </a:p>
          <a:p>
            <a:pPr marL="240997" indent="-240997">
              <a:spcBef>
                <a:spcPct val="0"/>
              </a:spcBef>
              <a:defRPr/>
            </a:pPr>
            <a:endParaRPr lang="en-US" dirty="0" smtClean="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4EE0CA37-B3D3-4D0D-8A2B-1C633EDD525F}" type="slidenum">
              <a:rPr lang="en-US" smtClean="0"/>
              <a:t>19</a:t>
            </a:fld>
            <a:endParaRPr lang="en-US"/>
          </a:p>
        </p:txBody>
      </p:sp>
    </p:spTree>
    <p:extLst>
      <p:ext uri="{BB962C8B-B14F-4D97-AF65-F5344CB8AC3E}">
        <p14:creationId xmlns:p14="http://schemas.microsoft.com/office/powerpoint/2010/main" val="99510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process of becoming an effective educator never ends. The Ohio Resident Educator  Program supports Resident Educators as they practice, refine and gain a deeper understanding of the art and science of teaching through their personal “Journeys to Excellence.”</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2</a:t>
            </a:fld>
            <a:endParaRPr lang="en-US"/>
          </a:p>
        </p:txBody>
      </p:sp>
    </p:spTree>
    <p:extLst>
      <p:ext uri="{BB962C8B-B14F-4D97-AF65-F5344CB8AC3E}">
        <p14:creationId xmlns:p14="http://schemas.microsoft.com/office/powerpoint/2010/main" val="4155272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57299" y="4420552"/>
            <a:ext cx="4800601" cy="5020629"/>
          </a:xfrm>
        </p:spPr>
        <p:txBody>
          <a:bodyPr/>
          <a:lstStyle/>
          <a:p>
            <a:pPr defTabSz="966529"/>
            <a:r>
              <a:rPr lang="en-US" dirty="0"/>
              <a:t>Educators holding the 4 Year Resident Educator License are only eligible to advance to the professional educator license upon successful completion of the Resident Educator Program.  The following chart outlines each program year requirement for educators following a traditional pathway through the four-year residency.  If resident educators are unsuccessful in completing the Resident Educator Summative Assessment (RESA) in three attempts, they are not eligible to advance, extend or renew the RE license. The following chart outlines the general requirements for each program year related to RESA eligibility and eligibility to advance to the professional educator license.  </a:t>
            </a:r>
          </a:p>
          <a:p>
            <a:endParaRPr lang="en-US" dirty="0" smtClean="0"/>
          </a:p>
        </p:txBody>
      </p:sp>
      <p:sp>
        <p:nvSpPr>
          <p:cNvPr id="4" name="Slide Number Placeholder 3"/>
          <p:cNvSpPr>
            <a:spLocks noGrp="1"/>
          </p:cNvSpPr>
          <p:nvPr>
            <p:ph type="sldNum" sz="quarter" idx="10"/>
          </p:nvPr>
        </p:nvSpPr>
        <p:spPr/>
        <p:txBody>
          <a:bodyPr/>
          <a:lstStyle/>
          <a:p>
            <a:fld id="{BAB93774-A900-493C-9E54-D65915CB9793}" type="slidenum">
              <a:rPr lang="en-US" smtClean="0"/>
              <a:pPr/>
              <a:t>20</a:t>
            </a:fld>
            <a:endParaRPr lang="en-US" dirty="0"/>
          </a:p>
        </p:txBody>
      </p:sp>
    </p:spTree>
    <p:extLst>
      <p:ext uri="{BB962C8B-B14F-4D97-AF65-F5344CB8AC3E}">
        <p14:creationId xmlns:p14="http://schemas.microsoft.com/office/powerpoint/2010/main" val="251920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6717" y="4420552"/>
            <a:ext cx="4811183" cy="5020629"/>
          </a:xfrm>
        </p:spPr>
        <p:txBody>
          <a:bodyPr/>
          <a:lstStyle/>
          <a:p>
            <a:pPr defTabSz="966529"/>
            <a:r>
              <a:rPr lang="en-US" dirty="0"/>
              <a:t>Educators holding the 4 Year Resident Educator License are only eligible to advance to the professional educator license upon successful completion of the Resident Educator Program.  The following chart outlines each program year requirement for educators following a traditional pathway through the four-year residency.  If resident educators are unsuccessful in completing the Resident Educator Summative Assessment (RESA) in three attempts, they are not eligible to advance, extend or renew the RE license. The following chart outlines the general requirements for each program year related to RESA eligibility and eligibility to advance to the professional educator license.  </a:t>
            </a:r>
          </a:p>
          <a:p>
            <a:endParaRPr lang="en-US" dirty="0" smtClean="0"/>
          </a:p>
        </p:txBody>
      </p:sp>
      <p:sp>
        <p:nvSpPr>
          <p:cNvPr id="4" name="Slide Number Placeholder 3"/>
          <p:cNvSpPr>
            <a:spLocks noGrp="1"/>
          </p:cNvSpPr>
          <p:nvPr>
            <p:ph type="sldNum" sz="quarter" idx="10"/>
          </p:nvPr>
        </p:nvSpPr>
        <p:spPr/>
        <p:txBody>
          <a:bodyPr/>
          <a:lstStyle/>
          <a:p>
            <a:fld id="{BAB93774-A900-493C-9E54-D65915CB9793}" type="slidenum">
              <a:rPr lang="en-US" smtClean="0"/>
              <a:pPr/>
              <a:t>21</a:t>
            </a:fld>
            <a:endParaRPr lang="en-US" dirty="0"/>
          </a:p>
        </p:txBody>
      </p:sp>
    </p:spTree>
    <p:extLst>
      <p:ext uri="{BB962C8B-B14F-4D97-AF65-F5344CB8AC3E}">
        <p14:creationId xmlns:p14="http://schemas.microsoft.com/office/powerpoint/2010/main" val="41458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57299" y="4420552"/>
            <a:ext cx="4800601" cy="5020629"/>
          </a:xfrm>
        </p:spPr>
        <p:txBody>
          <a:bodyPr/>
          <a:lstStyle/>
          <a:p>
            <a:r>
              <a:rPr lang="en-US" dirty="0" smtClean="0"/>
              <a:t>Ohio teachers who met eligibility criteria (assignment and license type) for the Entry Year (EY) or Transition (TREP) Programs but who did not complete the program, regardless of the reason </a:t>
            </a:r>
            <a:r>
              <a:rPr lang="en-US" dirty="0"/>
              <a:t>(this would include 08-09, 09-10, and </a:t>
            </a:r>
            <a:r>
              <a:rPr lang="en-US" dirty="0" smtClean="0"/>
              <a:t>10-11</a:t>
            </a:r>
            <a:r>
              <a:rPr lang="en-US" dirty="0"/>
              <a:t>; we are not allowing credit prior to 2008)</a:t>
            </a:r>
            <a:r>
              <a:rPr lang="en-US" dirty="0" smtClean="0"/>
              <a:t>; and/or</a:t>
            </a:r>
          </a:p>
          <a:p>
            <a:r>
              <a:rPr lang="en-US" dirty="0" smtClean="0"/>
              <a:t>Ohio teachers who taught under </a:t>
            </a:r>
          </a:p>
          <a:p>
            <a:pPr lvl="1"/>
            <a:r>
              <a:rPr lang="en-US" dirty="0" smtClean="0"/>
              <a:t>​An alternative educator license</a:t>
            </a:r>
          </a:p>
          <a:p>
            <a:pPr lvl="1"/>
            <a:r>
              <a:rPr lang="en-US" dirty="0" smtClean="0"/>
              <a:t>An Ohio one year out-of-state educator license</a:t>
            </a:r>
          </a:p>
          <a:p>
            <a:pPr lvl="1"/>
            <a:r>
              <a:rPr lang="en-US" dirty="0" smtClean="0"/>
              <a:t>A supplemental teaching license, or</a:t>
            </a:r>
          </a:p>
          <a:p>
            <a:pPr lvl="1"/>
            <a:r>
              <a:rPr lang="en-US" dirty="0" smtClean="0"/>
              <a:t>A provisional career-tech workforce development license (Route B)</a:t>
            </a:r>
          </a:p>
          <a:p>
            <a:pPr lvl="1"/>
            <a:r>
              <a:rPr lang="en-US" dirty="0" smtClean="0"/>
              <a:t>A 2 year provisional license</a:t>
            </a:r>
          </a:p>
          <a:p>
            <a:r>
              <a:rPr lang="en-US" dirty="0" smtClean="0"/>
              <a:t>Ohio teachers who taught for a full year or 120 days in long term substitute teaching </a:t>
            </a:r>
            <a:r>
              <a:rPr lang="en-US" b="1" i="1" dirty="0" smtClean="0"/>
              <a:t>assignments </a:t>
            </a:r>
            <a:r>
              <a:rPr lang="en-US" dirty="0" smtClean="0"/>
              <a:t>under eligible licenses if the teachers were assigned within their area of licensure; and/or</a:t>
            </a:r>
          </a:p>
          <a:p>
            <a:endParaRPr lang="en-US" dirty="0" smtClean="0"/>
          </a:p>
          <a:p>
            <a:r>
              <a:rPr lang="en-US" dirty="0" smtClean="0"/>
              <a:t>Teachers who obtained the initial four year RE license in Ohio, taught one or two years in another state under that state’s teaching license within the area of licensure, and then returned to Ohio.</a:t>
            </a:r>
          </a:p>
          <a:p>
            <a:endParaRPr lang="en-US" dirty="0"/>
          </a:p>
          <a:p>
            <a:r>
              <a:rPr lang="en-US" dirty="0" smtClean="0"/>
              <a:t>For </a:t>
            </a:r>
            <a:r>
              <a:rPr lang="en-US" dirty="0"/>
              <a:t>anyone who has been teaching under a 4 year RE license since 2011 and met eligibility criteria but was not put in the program…they should have been in the program…therefore, you can only give up to 2 years of credit.  </a:t>
            </a:r>
            <a:endParaRPr lang="en-US" dirty="0" smtClean="0"/>
          </a:p>
          <a:p>
            <a:endParaRPr lang="en-US" dirty="0"/>
          </a:p>
          <a:p>
            <a:r>
              <a:rPr lang="en-US" dirty="0"/>
              <a:t>For anyone who has been teaching under a 2 year provisional since 2011…the beginning of the REP…they should have transitioned to the RE license and started residency.  Therefore, you can only give up to 2 years of credit</a:t>
            </a:r>
            <a:r>
              <a:rPr lang="en-US" dirty="0" smtClean="0"/>
              <a:t>. </a:t>
            </a:r>
            <a:endParaRPr lang="en-US" dirty="0"/>
          </a:p>
          <a:p>
            <a:endParaRPr lang="en-US" dirty="0" smtClean="0"/>
          </a:p>
        </p:txBody>
      </p:sp>
      <p:sp>
        <p:nvSpPr>
          <p:cNvPr id="4" name="Slide Number Placeholder 3"/>
          <p:cNvSpPr>
            <a:spLocks noGrp="1"/>
          </p:cNvSpPr>
          <p:nvPr>
            <p:ph type="sldNum" sz="quarter" idx="10"/>
          </p:nvPr>
        </p:nvSpPr>
        <p:spPr/>
        <p:txBody>
          <a:bodyPr/>
          <a:lstStyle/>
          <a:p>
            <a:fld id="{BAB93774-A900-493C-9E54-D65915CB9793}" type="slidenum">
              <a:rPr lang="en-US" smtClean="0"/>
              <a:pPr/>
              <a:t>22</a:t>
            </a:fld>
            <a:endParaRPr lang="en-US" dirty="0"/>
          </a:p>
        </p:txBody>
      </p:sp>
    </p:spTree>
    <p:extLst>
      <p:ext uri="{BB962C8B-B14F-4D97-AF65-F5344CB8AC3E}">
        <p14:creationId xmlns:p14="http://schemas.microsoft.com/office/powerpoint/2010/main" val="243001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57299" y="4420552"/>
            <a:ext cx="4800601" cy="5020629"/>
          </a:xfrm>
        </p:spPr>
        <p:txBody>
          <a:bodyPr/>
          <a:lstStyle/>
          <a:p>
            <a:r>
              <a:rPr lang="en-US" dirty="0"/>
              <a:t>All Resident Educators begin in Year 1 of the program and they do not skip program years.  Resident Educators who have teaching experience outside of the Ohio Resident Educator Program may be eligible for up to 2 years of credit for teaching experience beginning in 2008, prior to beginning the Resident Educator Program.  Resident Educators with one or two years of credit are eligible to begin the summative assessment in Year 2 of the program.  Program coordinators are able to enter credit for Resident Educators directly in the CORE registration system.  </a:t>
            </a:r>
            <a:endParaRPr lang="en-US" dirty="0" smtClean="0"/>
          </a:p>
          <a:p>
            <a:endParaRPr lang="en-US" dirty="0"/>
          </a:p>
          <a:p>
            <a:r>
              <a:rPr lang="en-US" dirty="0"/>
              <a:t>Resident Educators who begin Year 1 of the REP, then earn teaching credit for one or two years (e.g., the RE moved out of state to teach and then returned to Ohio), would be in Year 2 of the program upon their return. Once credit for prior teaching experience has been verified and granted to a teacher toward completion of the Resident Educator Program, the following chart should be used to determine the modified program requirements.</a:t>
            </a:r>
          </a:p>
        </p:txBody>
      </p:sp>
      <p:sp>
        <p:nvSpPr>
          <p:cNvPr id="4" name="Slide Number Placeholder 3"/>
          <p:cNvSpPr>
            <a:spLocks noGrp="1"/>
          </p:cNvSpPr>
          <p:nvPr>
            <p:ph type="sldNum" sz="quarter" idx="10"/>
          </p:nvPr>
        </p:nvSpPr>
        <p:spPr/>
        <p:txBody>
          <a:bodyPr/>
          <a:lstStyle/>
          <a:p>
            <a:fld id="{BAB93774-A900-493C-9E54-D65915CB9793}" type="slidenum">
              <a:rPr lang="en-US" smtClean="0"/>
              <a:pPr/>
              <a:t>23</a:t>
            </a:fld>
            <a:endParaRPr lang="en-US" dirty="0"/>
          </a:p>
        </p:txBody>
      </p:sp>
    </p:spTree>
    <p:extLst>
      <p:ext uri="{BB962C8B-B14F-4D97-AF65-F5344CB8AC3E}">
        <p14:creationId xmlns:p14="http://schemas.microsoft.com/office/powerpoint/2010/main" val="378489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initial life of a Resident Educator or Alternative Resident Educator license is four years.  Upon the expiration of the four-year license, the educator may either apply to advance to the five-year professional educator license, extend the RE license for one or two years, or renew the license for four more years.  </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24</a:t>
            </a:fld>
            <a:endParaRPr lang="en-US"/>
          </a:p>
        </p:txBody>
      </p:sp>
    </p:spTree>
    <p:extLst>
      <p:ext uri="{BB962C8B-B14F-4D97-AF65-F5344CB8AC3E}">
        <p14:creationId xmlns:p14="http://schemas.microsoft.com/office/powerpoint/2010/main" val="203264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advance a </a:t>
            </a:r>
            <a:r>
              <a:rPr lang="en-US" altLang="en-US" b="1" i="1" dirty="0" smtClean="0"/>
              <a:t>resident educator license</a:t>
            </a:r>
            <a:r>
              <a:rPr lang="en-US" altLang="en-US" dirty="0" smtClean="0"/>
              <a:t> to a five-year professional educator license, resident educators must have successfully completed the following:</a:t>
            </a:r>
          </a:p>
          <a:p>
            <a:endParaRPr lang="en-US" altLang="en-US" dirty="0" smtClean="0"/>
          </a:p>
          <a:p>
            <a:pPr marL="181225" indent="-181225">
              <a:buFont typeface="Arial" panose="020B0604020202020204" pitchFamily="34" charset="0"/>
              <a:buChar char="•"/>
            </a:pPr>
            <a:r>
              <a:rPr lang="en-US" altLang="en-US" dirty="0" smtClean="0"/>
              <a:t>Four years of the Resident Educator Program; and</a:t>
            </a:r>
          </a:p>
          <a:p>
            <a:pPr marL="181225" indent="-181225">
              <a:buFont typeface="Arial" panose="020B0604020202020204" pitchFamily="34" charset="0"/>
              <a:buChar char="•"/>
            </a:pPr>
            <a:r>
              <a:rPr lang="en-US" altLang="en-US" dirty="0" smtClean="0"/>
              <a:t>Resident Educator Summative Assessment (RESA).</a:t>
            </a:r>
          </a:p>
          <a:p>
            <a:endParaRPr lang="en-US" altLang="en-US" dirty="0" smtClean="0"/>
          </a:p>
          <a:p>
            <a:r>
              <a:rPr lang="en-US" altLang="en-US" dirty="0" smtClean="0"/>
              <a:t>To advance an </a:t>
            </a:r>
            <a:r>
              <a:rPr lang="en-US" altLang="en-US" b="1" i="1" dirty="0" smtClean="0"/>
              <a:t>alternative resident educator license</a:t>
            </a:r>
            <a:r>
              <a:rPr lang="en-US" altLang="en-US" dirty="0" smtClean="0"/>
              <a:t> to a five-year professional educator license, resident educators must have successfully completed the following:</a:t>
            </a:r>
          </a:p>
          <a:p>
            <a:pPr marL="181225" indent="-181225">
              <a:buFont typeface="Arial" panose="020B0604020202020204" pitchFamily="34" charset="0"/>
              <a:buChar char="•"/>
            </a:pPr>
            <a:r>
              <a:rPr lang="en-US" altLang="en-US" dirty="0" smtClean="0"/>
              <a:t>Four years of the Resident Educator Program;</a:t>
            </a:r>
          </a:p>
          <a:p>
            <a:pPr marL="181225" indent="-181225">
              <a:buFont typeface="Arial" panose="020B0604020202020204" pitchFamily="34" charset="0"/>
              <a:buChar char="•"/>
            </a:pPr>
            <a:r>
              <a:rPr lang="en-US" altLang="en-US" dirty="0" smtClean="0"/>
              <a:t>Resident Educator Summative Assessment (RESA);</a:t>
            </a:r>
          </a:p>
          <a:p>
            <a:pPr marL="181225" indent="-181225">
              <a:buFont typeface="Arial" panose="020B0604020202020204" pitchFamily="34" charset="0"/>
              <a:buChar char="•"/>
            </a:pPr>
            <a:r>
              <a:rPr lang="en-US" altLang="en-US" dirty="0" smtClean="0"/>
              <a:t>Appropriate assessment for initial licensure in your area; and</a:t>
            </a:r>
          </a:p>
          <a:p>
            <a:pPr marL="181225" indent="-181225">
              <a:buFont typeface="Arial" panose="020B0604020202020204" pitchFamily="34" charset="0"/>
              <a:buChar char="•"/>
            </a:pPr>
            <a:r>
              <a:rPr lang="en-US" altLang="en-US" dirty="0" smtClean="0"/>
              <a:t>Required additional professional educator coursework for professional licensure.</a:t>
            </a:r>
          </a:p>
          <a:p>
            <a:endParaRPr lang="en-US" altLang="en-US" dirty="0" smtClean="0"/>
          </a:p>
          <a:p>
            <a:pPr defTabSz="966529">
              <a:defRPr/>
            </a:pPr>
            <a:r>
              <a:rPr lang="en-US" altLang="en-US" dirty="0" smtClean="0"/>
              <a:t>Once</a:t>
            </a:r>
            <a:r>
              <a:rPr lang="en-US" altLang="en-US" baseline="0" dirty="0" smtClean="0"/>
              <a:t> the educator has advanced to the five year professional educator license, then licensure renewal process takes place through Local Professional Development Committees (LPDC). </a:t>
            </a:r>
            <a:r>
              <a:rPr lang="en-US" dirty="0">
                <a:latin typeface="Arial" panose="020B0604020202020204" pitchFamily="34" charset="0"/>
                <a:cs typeface="Arial" panose="020B0604020202020204" pitchFamily="34" charset="0"/>
              </a:rPr>
              <a:t>Educators must obtain LPDC approval of the Individual Professional Development Plan (IPDP) before engaging in professional development for licensure renewal.</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25</a:t>
            </a:fld>
            <a:endParaRPr lang="en-US"/>
          </a:p>
        </p:txBody>
      </p:sp>
    </p:spTree>
    <p:extLst>
      <p:ext uri="{BB962C8B-B14F-4D97-AF65-F5344CB8AC3E}">
        <p14:creationId xmlns:p14="http://schemas.microsoft.com/office/powerpoint/2010/main" val="4022484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idx="1"/>
          </p:nvPr>
        </p:nvSpPr>
        <p:spPr>
          <a:xfrm>
            <a:off x="1219200" y="4560570"/>
            <a:ext cx="4876800" cy="4320540"/>
          </a:xfrm>
        </p:spPr>
        <p:txBody>
          <a:bodyPr/>
          <a:lstStyle/>
          <a:p>
            <a:pPr>
              <a:defRPr/>
            </a:pPr>
            <a:r>
              <a:rPr lang="en-US" dirty="0" smtClean="0"/>
              <a:t>A Resident Educator or Alternative License cannot be extended until the year of expiration.  Holders </a:t>
            </a:r>
            <a:r>
              <a:rPr lang="en-US" dirty="0"/>
              <a:t>of these licenses may be eligible for one- or two-year license </a:t>
            </a:r>
            <a:r>
              <a:rPr lang="en-US" dirty="0" smtClean="0"/>
              <a:t>extensions, </a:t>
            </a:r>
            <a:r>
              <a:rPr lang="en-US" dirty="0"/>
              <a:t>only when:  </a:t>
            </a:r>
          </a:p>
          <a:p>
            <a:pPr marL="181225" indent="-181225">
              <a:buFont typeface="Arial" panose="020B0604020202020204" pitchFamily="34" charset="0"/>
              <a:buChar char="•"/>
              <a:defRPr/>
            </a:pPr>
            <a:r>
              <a:rPr lang="en-US" dirty="0"/>
              <a:t>The license holder has not yet completed all four years of the Resident Educator program OR has not received passing scores on all tasks of the RESA. </a:t>
            </a:r>
          </a:p>
          <a:p>
            <a:pPr marL="181225" indent="-181225">
              <a:buFont typeface="Arial" panose="020B0604020202020204" pitchFamily="34" charset="0"/>
              <a:buChar char="•"/>
              <a:defRPr/>
            </a:pPr>
            <a:r>
              <a:rPr lang="en-US" dirty="0" smtClean="0"/>
              <a:t>Alternative </a:t>
            </a:r>
            <a:r>
              <a:rPr lang="en-US" dirty="0"/>
              <a:t>resident educator license holders have successfully completed the </a:t>
            </a:r>
            <a:r>
              <a:rPr lang="en-US" dirty="0">
                <a:hlinkClick r:id="rId3"/>
              </a:rPr>
              <a:t>Ohio Assessments for Educators (OAE)</a:t>
            </a:r>
            <a:r>
              <a:rPr lang="en-US" dirty="0"/>
              <a:t> Assessment of Professional Knowledge licensure exam and the </a:t>
            </a:r>
            <a:r>
              <a:rPr lang="en-US" dirty="0">
                <a:hlinkClick r:id="rId4"/>
              </a:rPr>
              <a:t>required additional professional education coursework</a:t>
            </a:r>
            <a:r>
              <a:rPr lang="en-US" dirty="0"/>
              <a:t> outlined for their license.</a:t>
            </a:r>
          </a:p>
          <a:p>
            <a:pPr>
              <a:defRPr/>
            </a:pPr>
            <a:endParaRPr lang="en-US" i="1" dirty="0" smtClean="0"/>
          </a:p>
          <a:p>
            <a:pPr>
              <a:defRPr/>
            </a:pPr>
            <a:r>
              <a:rPr lang="en-US" i="1" dirty="0" smtClean="0"/>
              <a:t>Alternative </a:t>
            </a:r>
            <a:r>
              <a:rPr lang="en-US" i="1" dirty="0"/>
              <a:t>resident educator</a:t>
            </a:r>
            <a:r>
              <a:rPr lang="en-US" dirty="0"/>
              <a:t> license holders </a:t>
            </a:r>
            <a:r>
              <a:rPr lang="en-US" b="1" dirty="0"/>
              <a:t>may not </a:t>
            </a:r>
            <a:r>
              <a:rPr lang="en-US" dirty="0"/>
              <a:t>use extensions to provide additional time for meeting coursework and testing requirements for professional licensure. They must complete these requirements during the license’s initial four-year duration</a:t>
            </a:r>
            <a:r>
              <a:rPr lang="en-US" dirty="0" smtClean="0"/>
              <a:t>.</a:t>
            </a:r>
          </a:p>
          <a:p>
            <a:pPr>
              <a:defRPr/>
            </a:pPr>
            <a:endParaRPr lang="en-US" dirty="0"/>
          </a:p>
          <a:p>
            <a:pPr>
              <a:defRPr/>
            </a:pPr>
            <a:r>
              <a:rPr lang="en-US" dirty="0"/>
              <a:t>In cases other than those noted above, it is up to the license holder whether to request a one- or two-year license extension</a:t>
            </a:r>
            <a:r>
              <a:rPr lang="en-US" dirty="0" smtClean="0"/>
              <a:t>.  Some license holders will need more than a one or two year extension and would benefit from a full renewal.</a:t>
            </a:r>
            <a:endParaRPr lang="en-US" dirty="0"/>
          </a:p>
        </p:txBody>
      </p:sp>
      <p:sp>
        <p:nvSpPr>
          <p:cNvPr id="3" name="Slide Number Placeholder 2"/>
          <p:cNvSpPr>
            <a:spLocks noGrp="1"/>
          </p:cNvSpPr>
          <p:nvPr>
            <p:ph type="sldNum" sz="quarter" idx="10"/>
          </p:nvPr>
        </p:nvSpPr>
        <p:spPr/>
        <p:txBody>
          <a:bodyPr/>
          <a:lstStyle/>
          <a:p>
            <a:fld id="{4EE0CA37-B3D3-4D0D-8A2B-1C633EDD525F}" type="slidenum">
              <a:rPr lang="en-US" smtClean="0"/>
              <a:t>26</a:t>
            </a:fld>
            <a:endParaRPr lang="en-US"/>
          </a:p>
        </p:txBody>
      </p:sp>
    </p:spTree>
    <p:extLst>
      <p:ext uri="{BB962C8B-B14F-4D97-AF65-F5344CB8AC3E}">
        <p14:creationId xmlns:p14="http://schemas.microsoft.com/office/powerpoint/2010/main" val="228028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The Resident Educator or Alternative Resident Educator License may be renewed during the year of expiration when:</a:t>
            </a:r>
          </a:p>
          <a:p>
            <a:pPr>
              <a:defRPr/>
            </a:pPr>
            <a:endParaRPr lang="en-US" dirty="0" smtClean="0"/>
          </a:p>
          <a:p>
            <a:pPr marL="181225" indent="-181225">
              <a:buFont typeface="Arial" panose="020B0604020202020204" pitchFamily="34" charset="0"/>
              <a:buChar char="•"/>
              <a:defRPr/>
            </a:pPr>
            <a:r>
              <a:rPr lang="en-US" dirty="0" smtClean="0"/>
              <a:t>The license holder has completed less than two years of the Ohio Resident Educator Program; or</a:t>
            </a:r>
          </a:p>
          <a:p>
            <a:pPr marL="181225" indent="-181225">
              <a:buFont typeface="Arial" panose="020B0604020202020204" pitchFamily="34" charset="0"/>
              <a:buChar char="•"/>
              <a:defRPr/>
            </a:pPr>
            <a:r>
              <a:rPr lang="en-US" dirty="0" smtClean="0"/>
              <a:t>The license holder has completed </a:t>
            </a:r>
            <a:r>
              <a:rPr lang="en-US" i="1" dirty="0" smtClean="0"/>
              <a:t>more</a:t>
            </a:r>
            <a:r>
              <a:rPr lang="en-US" dirty="0" smtClean="0"/>
              <a:t> than two years of the teacher residency program, but:</a:t>
            </a:r>
          </a:p>
          <a:p>
            <a:pPr marL="664488" lvl="1" indent="-181225">
              <a:buFont typeface="Wingdings" panose="05000000000000000000" pitchFamily="2" charset="2"/>
              <a:buChar char="Ø"/>
              <a:defRPr/>
            </a:pPr>
            <a:r>
              <a:rPr lang="en-US" dirty="0" smtClean="0"/>
              <a:t>The license has lapsed to the point that a two-year extension would not bring the license current; or</a:t>
            </a:r>
          </a:p>
          <a:p>
            <a:pPr marL="664488" lvl="1" indent="-181225">
              <a:buFont typeface="Wingdings" panose="05000000000000000000" pitchFamily="2" charset="2"/>
              <a:buChar char="Ø"/>
              <a:defRPr/>
            </a:pPr>
            <a:r>
              <a:rPr lang="en-US" dirty="0" smtClean="0"/>
              <a:t>The license holder does not anticipate being able to complete the remainder of the residency program within an amount of time that could be accommodated by a one- or two-year extension. </a:t>
            </a:r>
          </a:p>
          <a:p>
            <a:endParaRPr lang="en-US" altLang="en-US" sz="800" dirty="0"/>
          </a:p>
        </p:txBody>
      </p:sp>
      <p:sp>
        <p:nvSpPr>
          <p:cNvPr id="2" name="Slide Number Placeholder 1"/>
          <p:cNvSpPr>
            <a:spLocks noGrp="1"/>
          </p:cNvSpPr>
          <p:nvPr>
            <p:ph type="sldNum" sz="quarter" idx="10"/>
          </p:nvPr>
        </p:nvSpPr>
        <p:spPr/>
        <p:txBody>
          <a:bodyPr/>
          <a:lstStyle/>
          <a:p>
            <a:fld id="{4EE0CA37-B3D3-4D0D-8A2B-1C633EDD525F}" type="slidenum">
              <a:rPr lang="en-US" smtClean="0"/>
              <a:t>27</a:t>
            </a:fld>
            <a:endParaRPr lang="en-US"/>
          </a:p>
        </p:txBody>
      </p:sp>
    </p:spTree>
    <p:extLst>
      <p:ext uri="{BB962C8B-B14F-4D97-AF65-F5344CB8AC3E}">
        <p14:creationId xmlns:p14="http://schemas.microsoft.com/office/powerpoint/2010/main" val="735021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Resident Educators</a:t>
            </a:r>
            <a:r>
              <a:rPr lang="en-US" altLang="en-US" dirty="0" smtClean="0"/>
              <a:t> are beginning teachers in Ohio who hold the 4 Year Resident Educator or 4 Year Alternative Resident Educator license.</a:t>
            </a:r>
          </a:p>
          <a:p>
            <a:endParaRPr lang="en-US" altLang="en-US" dirty="0" smtClean="0"/>
          </a:p>
          <a:p>
            <a:r>
              <a:rPr lang="en-US" altLang="en-US" dirty="0" smtClean="0"/>
              <a:t>To </a:t>
            </a:r>
            <a:r>
              <a:rPr lang="en-US" altLang="en-US" dirty="0"/>
              <a:t>participate in the program as a resident educator, individuals must possess the appropriate Ohio educator license and meet the employment requirements for eligibility which include:</a:t>
            </a:r>
          </a:p>
          <a:p>
            <a:pPr marL="181225" indent="-181225">
              <a:buFont typeface="Arial" panose="020B0604020202020204" pitchFamily="34" charset="0"/>
              <a:buChar char="•"/>
            </a:pPr>
            <a:r>
              <a:rPr lang="en-US" altLang="en-US" dirty="0"/>
              <a:t>Be employed by an ODE-chartered educational entity, ODE or ODJFS licensed pre-school, Ohio correctional facility or a private educational agency located in Ohio;</a:t>
            </a:r>
          </a:p>
          <a:p>
            <a:pPr marL="181225" indent="-181225">
              <a:buFont typeface="Arial" panose="020B0604020202020204" pitchFamily="34" charset="0"/>
              <a:buChar char="•"/>
            </a:pPr>
            <a:r>
              <a:rPr lang="en-US" altLang="en-US" dirty="0"/>
              <a:t>Teach at least two classes or work at least .25% full-time equivalent in their area of licensure or in the area in which they hold a supplemental teaching license during the school year;</a:t>
            </a:r>
          </a:p>
          <a:p>
            <a:pPr marL="181225" indent="-181225">
              <a:buFont typeface="Arial" panose="020B0604020202020204" pitchFamily="34" charset="0"/>
              <a:buChar char="•"/>
            </a:pPr>
            <a:r>
              <a:rPr lang="en-US" altLang="en-US" dirty="0"/>
              <a:t>Be responsible for planning and delivering standards-based, preK-12 curriculum to students and evaluating their progress during the school year; and</a:t>
            </a:r>
          </a:p>
          <a:p>
            <a:pPr marL="181225" indent="-181225">
              <a:buFont typeface="Arial" panose="020B0604020202020204" pitchFamily="34" charset="0"/>
              <a:buChar char="•"/>
            </a:pPr>
            <a:r>
              <a:rPr lang="en-US" altLang="en-US" dirty="0"/>
              <a:t>Work a minimum of 120 school days during the school year.</a:t>
            </a:r>
          </a:p>
          <a:p>
            <a:pPr eaLnBrk="1" hangingPunct="1">
              <a:spcBef>
                <a:spcPct val="0"/>
              </a:spcBef>
            </a:pPr>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28</a:t>
            </a:fld>
            <a:endParaRPr lang="en-US"/>
          </a:p>
        </p:txBody>
      </p:sp>
    </p:spTree>
    <p:extLst>
      <p:ext uri="{BB962C8B-B14F-4D97-AF65-F5344CB8AC3E}">
        <p14:creationId xmlns:p14="http://schemas.microsoft.com/office/powerpoint/2010/main" val="3728945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Resident Educators have a number of responsibilities related to the Ohio Resident Educator Program.</a:t>
            </a:r>
          </a:p>
          <a:p>
            <a:endParaRPr lang="en-US" altLang="en-US" dirty="0"/>
          </a:p>
          <a:p>
            <a:endParaRPr lang="en-US" altLang="en-US" dirty="0" smtClean="0"/>
          </a:p>
          <a:p>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29</a:t>
            </a:fld>
            <a:endParaRPr lang="en-US"/>
          </a:p>
        </p:txBody>
      </p:sp>
    </p:spTree>
    <p:extLst>
      <p:ext uri="{BB962C8B-B14F-4D97-AF65-F5344CB8AC3E}">
        <p14:creationId xmlns:p14="http://schemas.microsoft.com/office/powerpoint/2010/main" val="347149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257300" y="722313"/>
            <a:ext cx="4884738"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Notes Placeholder 1"/>
          <p:cNvSpPr>
            <a:spLocks noGrp="1"/>
          </p:cNvSpPr>
          <p:nvPr>
            <p:ph type="body" idx="1"/>
          </p:nvPr>
        </p:nvSpPr>
        <p:spPr bwMode="auto">
          <a:xfrm>
            <a:off x="1220894" y="4590573"/>
            <a:ext cx="49580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orientation provides an overview of what Resident Educators (REs) can expect as they embark on their journey through the four-year Ohio Resident Educator Program. The presentation also discusses the support that will be provided to Resident Educators by the principal, program coordinator and mentor as well as the tools and resources available to ensure a successful “Journey to Excellence.” </a:t>
            </a:r>
          </a:p>
          <a:p>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3</a:t>
            </a:fld>
            <a:endParaRPr lang="en-US"/>
          </a:p>
        </p:txBody>
      </p:sp>
    </p:spTree>
    <p:extLst>
      <p:ext uri="{BB962C8B-B14F-4D97-AF65-F5344CB8AC3E}">
        <p14:creationId xmlns:p14="http://schemas.microsoft.com/office/powerpoint/2010/main" val="3480955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19200" y="4560570"/>
            <a:ext cx="4876800" cy="4320540"/>
          </a:xfrm>
        </p:spPr>
        <p:txBody>
          <a:bodyPr/>
          <a:lstStyle/>
          <a:p>
            <a:pPr>
              <a:defRPr/>
            </a:pPr>
            <a:r>
              <a:rPr lang="en-US" dirty="0" smtClean="0"/>
              <a:t>During Years 3-4 of the Ohio Resident Educator Program, the Resident Educator will:</a:t>
            </a:r>
          </a:p>
          <a:p>
            <a:pPr marL="291136" indent="-291136">
              <a:buFont typeface="Arial" pitchFamily="34" charset="0"/>
              <a:buChar char="•"/>
              <a:defRPr/>
            </a:pPr>
            <a:r>
              <a:rPr lang="en-US" dirty="0" smtClean="0"/>
              <a:t>Take the summative assessment. </a:t>
            </a:r>
          </a:p>
          <a:p>
            <a:pPr marL="291136" indent="-291136">
              <a:buFont typeface="Arial" pitchFamily="34" charset="0"/>
              <a:buChar char="•"/>
              <a:defRPr/>
            </a:pPr>
            <a:r>
              <a:rPr lang="en-US" dirty="0" smtClean="0"/>
              <a:t>Upon completion of the summative assessment, REs may explore leadership opportunities and begin to support their peers in a variety of ways, such as coaching. Ohio recognizes the importance of supporting teachers in “Learning and Leading” -- that is, continuing their own professional growth while assuming new leadership roles. </a:t>
            </a:r>
          </a:p>
          <a:p>
            <a:pPr marL="291136" indent="-291136">
              <a:buFont typeface="Arial" pitchFamily="34" charset="0"/>
              <a:buChar char="•"/>
              <a:defRPr/>
            </a:pPr>
            <a:r>
              <a:rPr lang="en-US" dirty="0" smtClean="0"/>
              <a:t>By the end of Year 4, REs must have successfully completed all RE program requirements including the summative assessment to be eligible to apply for the 5-year professional license.</a:t>
            </a:r>
          </a:p>
          <a:p>
            <a:pPr>
              <a:defRPr/>
            </a:pPr>
            <a:endParaRPr lang="en-US" dirty="0"/>
          </a:p>
        </p:txBody>
      </p:sp>
      <p:sp>
        <p:nvSpPr>
          <p:cNvPr id="2" name="Slide Number Placeholder 1"/>
          <p:cNvSpPr>
            <a:spLocks noGrp="1"/>
          </p:cNvSpPr>
          <p:nvPr>
            <p:ph type="sldNum" sz="quarter" idx="10"/>
          </p:nvPr>
        </p:nvSpPr>
        <p:spPr/>
        <p:txBody>
          <a:bodyPr/>
          <a:lstStyle/>
          <a:p>
            <a:fld id="{4EE0CA37-B3D3-4D0D-8A2B-1C633EDD525F}" type="slidenum">
              <a:rPr lang="en-US" smtClean="0"/>
              <a:t>30</a:t>
            </a:fld>
            <a:endParaRPr lang="en-US"/>
          </a:p>
        </p:txBody>
      </p:sp>
    </p:spTree>
    <p:extLst>
      <p:ext uri="{BB962C8B-B14F-4D97-AF65-F5344CB8AC3E}">
        <p14:creationId xmlns:p14="http://schemas.microsoft.com/office/powerpoint/2010/main" val="2738574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principal’s role in the Resident Educator Program cannot be underestimated, as Principals establish a positive culture of support and coordinate the conditions necessary to ensure success for the Resident Educator.</a:t>
            </a:r>
          </a:p>
          <a:p>
            <a:endParaRPr lang="en-US" altLang="en-US" dirty="0" smtClean="0"/>
          </a:p>
          <a:p>
            <a:r>
              <a:rPr lang="en-US" altLang="en-US" dirty="0" smtClean="0"/>
              <a:t>Consult the Resident Educator Program Standards, the Mentor Refresh and Renew online module for more information on how principals support Resident Educators.</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31</a:t>
            </a:fld>
            <a:endParaRPr lang="en-US"/>
          </a:p>
        </p:txBody>
      </p:sp>
    </p:spTree>
    <p:extLst>
      <p:ext uri="{BB962C8B-B14F-4D97-AF65-F5344CB8AC3E}">
        <p14:creationId xmlns:p14="http://schemas.microsoft.com/office/powerpoint/2010/main" val="3035416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19200" y="4560570"/>
            <a:ext cx="4876800" cy="4320540"/>
          </a:xfrm>
        </p:spPr>
        <p:txBody>
          <a:bodyPr/>
          <a:lstStyle/>
          <a:p>
            <a:pPr>
              <a:defRPr/>
            </a:pPr>
            <a:r>
              <a:rPr lang="en-US" dirty="0" smtClean="0"/>
              <a:t>The principal has a number of responsibilities to support program implementation as outlined below</a:t>
            </a:r>
            <a:r>
              <a:rPr lang="en-US" dirty="0"/>
              <a:t>:</a:t>
            </a:r>
            <a:endParaRPr lang="en-US" dirty="0" smtClean="0"/>
          </a:p>
          <a:p>
            <a:pPr marL="291136" indent="-291136">
              <a:buFont typeface="Arial" pitchFamily="34" charset="0"/>
              <a:buChar char="•"/>
              <a:defRPr/>
            </a:pPr>
            <a:r>
              <a:rPr lang="en-US" dirty="0" smtClean="0"/>
              <a:t>Provide time for mentor-Resident Educator collaboration. Time and format will vary depending on resident educator status and need</a:t>
            </a:r>
          </a:p>
          <a:p>
            <a:pPr marL="291136" indent="-291136">
              <a:buFont typeface="Arial" pitchFamily="34" charset="0"/>
              <a:buChar char="•"/>
              <a:defRPr/>
            </a:pPr>
            <a:r>
              <a:rPr lang="en-US" dirty="0" smtClean="0"/>
              <a:t>Support and find ways to allocate time for a variety of observations throughout the school year</a:t>
            </a:r>
          </a:p>
          <a:p>
            <a:pPr marL="291136" indent="-291136">
              <a:buFont typeface="Arial" pitchFamily="34" charset="0"/>
              <a:buChar char="•"/>
              <a:defRPr/>
            </a:pPr>
            <a:r>
              <a:rPr lang="en-US" dirty="0" smtClean="0"/>
              <a:t>Collaborate with mentor/Resident Educator to align the Resident Educator’s goals if goal setting is required as part of the teacher evaluation system and/or negotiated agreement; so that the Resident Educator has only one set of goals, agreed upon for both residency and evaluation</a:t>
            </a:r>
          </a:p>
          <a:p>
            <a:pPr>
              <a:defRPr/>
            </a:pPr>
            <a:endParaRPr lang="en-US" dirty="0"/>
          </a:p>
        </p:txBody>
      </p:sp>
      <p:sp>
        <p:nvSpPr>
          <p:cNvPr id="2" name="Slide Number Placeholder 1"/>
          <p:cNvSpPr>
            <a:spLocks noGrp="1"/>
          </p:cNvSpPr>
          <p:nvPr>
            <p:ph type="sldNum" sz="quarter" idx="10"/>
          </p:nvPr>
        </p:nvSpPr>
        <p:spPr/>
        <p:txBody>
          <a:bodyPr/>
          <a:lstStyle/>
          <a:p>
            <a:fld id="{4EE0CA37-B3D3-4D0D-8A2B-1C633EDD525F}" type="slidenum">
              <a:rPr lang="en-US" smtClean="0"/>
              <a:t>32</a:t>
            </a:fld>
            <a:endParaRPr lang="en-US"/>
          </a:p>
        </p:txBody>
      </p:sp>
    </p:spTree>
    <p:extLst>
      <p:ext uri="{BB962C8B-B14F-4D97-AF65-F5344CB8AC3E}">
        <p14:creationId xmlns:p14="http://schemas.microsoft.com/office/powerpoint/2010/main" val="3157193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19200" y="4560570"/>
            <a:ext cx="4876800" cy="4320540"/>
          </a:xfrm>
        </p:spPr>
        <p:txBody>
          <a:bodyPr/>
          <a:lstStyle/>
          <a:p>
            <a:pPr>
              <a:defRPr/>
            </a:pPr>
            <a:r>
              <a:rPr lang="en-US" dirty="0" smtClean="0"/>
              <a:t>The principal has a number of responsibilities to support program implementation as outlined below</a:t>
            </a:r>
            <a:r>
              <a:rPr lang="en-US" dirty="0"/>
              <a:t>:</a:t>
            </a:r>
            <a:endParaRPr lang="en-US" dirty="0" smtClean="0"/>
          </a:p>
          <a:p>
            <a:pPr marL="291136" indent="-291136">
              <a:buFont typeface="Arial" pitchFamily="34" charset="0"/>
              <a:buChar char="•"/>
              <a:defRPr/>
            </a:pPr>
            <a:r>
              <a:rPr lang="en-US" dirty="0" smtClean="0"/>
              <a:t>Work with district program coordinators to select and assign mentors and facilitators</a:t>
            </a:r>
          </a:p>
          <a:p>
            <a:pPr marL="291136" indent="-291136">
              <a:buFont typeface="Arial" pitchFamily="34" charset="0"/>
              <a:buChar char="•"/>
              <a:defRPr/>
            </a:pPr>
            <a:r>
              <a:rPr lang="en-US" dirty="0" smtClean="0"/>
              <a:t>Ensure mentors attend state training and facilitators complete the online Facilitation Training</a:t>
            </a:r>
          </a:p>
        </p:txBody>
      </p:sp>
      <p:sp>
        <p:nvSpPr>
          <p:cNvPr id="2" name="Slide Number Placeholder 1"/>
          <p:cNvSpPr>
            <a:spLocks noGrp="1"/>
          </p:cNvSpPr>
          <p:nvPr>
            <p:ph type="sldNum" sz="quarter" idx="10"/>
          </p:nvPr>
        </p:nvSpPr>
        <p:spPr/>
        <p:txBody>
          <a:bodyPr/>
          <a:lstStyle/>
          <a:p>
            <a:fld id="{4EE0CA37-B3D3-4D0D-8A2B-1C633EDD525F}" type="slidenum">
              <a:rPr lang="en-US" smtClean="0"/>
              <a:t>33</a:t>
            </a:fld>
            <a:endParaRPr lang="en-US"/>
          </a:p>
        </p:txBody>
      </p:sp>
    </p:spTree>
    <p:extLst>
      <p:ext uri="{BB962C8B-B14F-4D97-AF65-F5344CB8AC3E}">
        <p14:creationId xmlns:p14="http://schemas.microsoft.com/office/powerpoint/2010/main" val="2607231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1427">
              <a:spcBef>
                <a:spcPct val="0"/>
              </a:spcBef>
            </a:pPr>
            <a:r>
              <a:rPr lang="en-US" altLang="en-US" b="1" dirty="0" smtClean="0"/>
              <a:t>Program Coordinators</a:t>
            </a:r>
            <a:r>
              <a:rPr lang="en-US" altLang="en-US" dirty="0" smtClean="0"/>
              <a:t> provide program facilitation and fidelity by planning, implementing, and reporting on the Resident Educator program.  </a:t>
            </a:r>
          </a:p>
        </p:txBody>
      </p:sp>
      <p:sp>
        <p:nvSpPr>
          <p:cNvPr id="2" name="Slide Number Placeholder 1"/>
          <p:cNvSpPr>
            <a:spLocks noGrp="1"/>
          </p:cNvSpPr>
          <p:nvPr>
            <p:ph type="sldNum" sz="quarter" idx="10"/>
          </p:nvPr>
        </p:nvSpPr>
        <p:spPr/>
        <p:txBody>
          <a:bodyPr/>
          <a:lstStyle/>
          <a:p>
            <a:fld id="{4EE0CA37-B3D3-4D0D-8A2B-1C633EDD525F}" type="slidenum">
              <a:rPr lang="en-US" smtClean="0"/>
              <a:t>34</a:t>
            </a:fld>
            <a:endParaRPr lang="en-US"/>
          </a:p>
        </p:txBody>
      </p:sp>
    </p:spTree>
    <p:extLst>
      <p:ext uri="{BB962C8B-B14F-4D97-AF65-F5344CB8AC3E}">
        <p14:creationId xmlns:p14="http://schemas.microsoft.com/office/powerpoint/2010/main" val="3256174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idx="1"/>
          </p:nvPr>
        </p:nvSpPr>
        <p:spPr>
          <a:xfrm>
            <a:off x="1219200" y="4560570"/>
            <a:ext cx="4876800" cy="4320540"/>
          </a:xfrm>
        </p:spPr>
        <p:txBody>
          <a:bodyPr/>
          <a:lstStyle/>
          <a:p>
            <a:pPr>
              <a:defRPr/>
            </a:pPr>
            <a:r>
              <a:rPr lang="en-US" dirty="0"/>
              <a:t>Program coordinators have an understanding of the big picture of this system of induction in order to plan, implement, and report on the program.</a:t>
            </a:r>
          </a:p>
          <a:p>
            <a:pPr>
              <a:defRPr/>
            </a:pPr>
            <a:endParaRPr lang="en-US" dirty="0"/>
          </a:p>
        </p:txBody>
      </p:sp>
      <p:sp>
        <p:nvSpPr>
          <p:cNvPr id="3" name="Slide Number Placeholder 2"/>
          <p:cNvSpPr>
            <a:spLocks noGrp="1"/>
          </p:cNvSpPr>
          <p:nvPr>
            <p:ph type="sldNum" sz="quarter" idx="10"/>
          </p:nvPr>
        </p:nvSpPr>
        <p:spPr/>
        <p:txBody>
          <a:bodyPr/>
          <a:lstStyle/>
          <a:p>
            <a:fld id="{4EE0CA37-B3D3-4D0D-8A2B-1C633EDD525F}" type="slidenum">
              <a:rPr lang="en-US" smtClean="0"/>
              <a:t>35</a:t>
            </a:fld>
            <a:endParaRPr lang="en-US"/>
          </a:p>
        </p:txBody>
      </p:sp>
    </p:spTree>
    <p:extLst>
      <p:ext uri="{BB962C8B-B14F-4D97-AF65-F5344CB8AC3E}">
        <p14:creationId xmlns:p14="http://schemas.microsoft.com/office/powerpoint/2010/main" val="3257783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idx="1"/>
          </p:nvPr>
        </p:nvSpPr>
        <p:spPr>
          <a:xfrm>
            <a:off x="1219200" y="4560570"/>
            <a:ext cx="4876800" cy="4320540"/>
          </a:xfrm>
        </p:spPr>
        <p:txBody>
          <a:bodyPr/>
          <a:lstStyle/>
          <a:p>
            <a:pPr>
              <a:defRPr/>
            </a:pPr>
            <a:r>
              <a:rPr lang="en-US" dirty="0"/>
              <a:t>The program coordinator understands the Resident Educator Program curriculum that is embodied in the Teaching and Learning Cycle and the Mentor Tool </a:t>
            </a:r>
            <a:r>
              <a:rPr lang="en-US" dirty="0" smtClean="0"/>
              <a:t>Kit and works </a:t>
            </a:r>
            <a:r>
              <a:rPr lang="en-US" dirty="0"/>
              <a:t>to ensure that Resident Educators receive quality mentoring and that mentors are continually involved in new learning.</a:t>
            </a:r>
          </a:p>
          <a:p>
            <a:pPr>
              <a:defRPr/>
            </a:pPr>
            <a:endParaRPr lang="en-US" dirty="0"/>
          </a:p>
        </p:txBody>
      </p:sp>
      <p:sp>
        <p:nvSpPr>
          <p:cNvPr id="3" name="Slide Number Placeholder 2"/>
          <p:cNvSpPr>
            <a:spLocks noGrp="1"/>
          </p:cNvSpPr>
          <p:nvPr>
            <p:ph type="sldNum" sz="quarter" idx="10"/>
          </p:nvPr>
        </p:nvSpPr>
        <p:spPr/>
        <p:txBody>
          <a:bodyPr/>
          <a:lstStyle/>
          <a:p>
            <a:fld id="{4EE0CA37-B3D3-4D0D-8A2B-1C633EDD525F}" type="slidenum">
              <a:rPr lang="en-US" smtClean="0"/>
              <a:t>36</a:t>
            </a:fld>
            <a:endParaRPr lang="en-US"/>
          </a:p>
        </p:txBody>
      </p:sp>
    </p:spTree>
    <p:extLst>
      <p:ext uri="{BB962C8B-B14F-4D97-AF65-F5344CB8AC3E}">
        <p14:creationId xmlns:p14="http://schemas.microsoft.com/office/powerpoint/2010/main" val="2551242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idx="1"/>
          </p:nvPr>
        </p:nvSpPr>
        <p:spPr>
          <a:xfrm>
            <a:off x="1219200" y="4560570"/>
            <a:ext cx="4876800" cy="4320540"/>
          </a:xfrm>
        </p:spPr>
        <p:txBody>
          <a:bodyPr/>
          <a:lstStyle/>
          <a:p>
            <a:pPr>
              <a:defRPr/>
            </a:pPr>
            <a:r>
              <a:rPr lang="en-US" dirty="0" smtClean="0"/>
              <a:t>The program coordinator is the school or district liaison to the Ohio Department of Education.  Important information, program updates and deadlines are sent directly to the program coordinator.</a:t>
            </a:r>
          </a:p>
        </p:txBody>
      </p:sp>
      <p:sp>
        <p:nvSpPr>
          <p:cNvPr id="3" name="Slide Number Placeholder 2"/>
          <p:cNvSpPr>
            <a:spLocks noGrp="1"/>
          </p:cNvSpPr>
          <p:nvPr>
            <p:ph type="sldNum" sz="quarter" idx="10"/>
          </p:nvPr>
        </p:nvSpPr>
        <p:spPr/>
        <p:txBody>
          <a:bodyPr/>
          <a:lstStyle/>
          <a:p>
            <a:fld id="{4EE0CA37-B3D3-4D0D-8A2B-1C633EDD525F}" type="slidenum">
              <a:rPr lang="en-US" smtClean="0"/>
              <a:t>37</a:t>
            </a:fld>
            <a:endParaRPr lang="en-US"/>
          </a:p>
        </p:txBody>
      </p:sp>
    </p:spTree>
    <p:extLst>
      <p:ext uri="{BB962C8B-B14F-4D97-AF65-F5344CB8AC3E}">
        <p14:creationId xmlns:p14="http://schemas.microsoft.com/office/powerpoint/2010/main" val="2485811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Certified Instructional Mentors play a critical role in the success of Resident Educators</a:t>
            </a:r>
            <a:r>
              <a:rPr lang="en-US" altLang="en-US" dirty="0"/>
              <a:t> </a:t>
            </a:r>
            <a:r>
              <a:rPr lang="en-US" altLang="en-US" dirty="0" smtClean="0"/>
              <a:t>in the first two years of residency.</a:t>
            </a:r>
          </a:p>
        </p:txBody>
      </p:sp>
      <p:sp>
        <p:nvSpPr>
          <p:cNvPr id="2" name="Slide Number Placeholder 1"/>
          <p:cNvSpPr>
            <a:spLocks noGrp="1"/>
          </p:cNvSpPr>
          <p:nvPr>
            <p:ph type="sldNum" sz="quarter" idx="10"/>
          </p:nvPr>
        </p:nvSpPr>
        <p:spPr/>
        <p:txBody>
          <a:bodyPr/>
          <a:lstStyle/>
          <a:p>
            <a:fld id="{4EE0CA37-B3D3-4D0D-8A2B-1C633EDD525F}" type="slidenum">
              <a:rPr lang="en-US" smtClean="0"/>
              <a:t>38</a:t>
            </a:fld>
            <a:endParaRPr lang="en-US"/>
          </a:p>
        </p:txBody>
      </p:sp>
    </p:spTree>
    <p:extLst>
      <p:ext uri="{BB962C8B-B14F-4D97-AF65-F5344CB8AC3E}">
        <p14:creationId xmlns:p14="http://schemas.microsoft.com/office/powerpoint/2010/main" val="1515644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Ohio’s Resident Educators are supported by certified mentors who have completed both face to face trainings.  Mentors in the Ohio Resident Educator Program become credentialed by engaging in initial training and ongoing professional development that is comprehensive, job-embedded and reflective.  New mentors complete Mentor Academy Day 1 and Day 2.  Experienced mentors continue their learning through the online Mentor Refresh module, and the Mentor PPT.  </a:t>
            </a:r>
          </a:p>
          <a:p>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39</a:t>
            </a:fld>
            <a:endParaRPr lang="en-US"/>
          </a:p>
        </p:txBody>
      </p:sp>
    </p:spTree>
    <p:extLst>
      <p:ext uri="{BB962C8B-B14F-4D97-AF65-F5344CB8AC3E}">
        <p14:creationId xmlns:p14="http://schemas.microsoft.com/office/powerpoint/2010/main" val="25970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1219201" y="4637248"/>
            <a:ext cx="4876801" cy="4757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Ohio has a four-tiered licensure system that licenses new teachers and recognizes accomplished teachers based on their demonstrated performance.  The system frames a continuum for professional learning and advancement. </a:t>
            </a:r>
          </a:p>
          <a:p>
            <a:endParaRPr lang="en-US" altLang="en-US" dirty="0" smtClean="0"/>
          </a:p>
          <a:p>
            <a:r>
              <a:rPr lang="en-US" altLang="en-US" dirty="0" smtClean="0"/>
              <a:t>Professional Learning is embedded throughout Ohio’s 4 Tiered Licensure Structure and Residency leads the way.</a:t>
            </a:r>
          </a:p>
          <a:p>
            <a:endParaRPr lang="en-US" altLang="en-US" dirty="0" smtClean="0"/>
          </a:p>
          <a:p>
            <a:r>
              <a:rPr lang="en-US" altLang="en-US" b="1" dirty="0" smtClean="0"/>
              <a:t>Resident Educator License</a:t>
            </a:r>
            <a:r>
              <a:rPr lang="en-US" altLang="en-US" dirty="0" smtClean="0"/>
              <a:t>: Resident Educators are engaged in Professional Learning throughout the 4 years of their residency in the RE Program and must successfully complete this phase in order to advance to the five year professional educator license.</a:t>
            </a:r>
          </a:p>
          <a:p>
            <a:r>
              <a:rPr lang="en-US" altLang="en-US" b="1" dirty="0" smtClean="0"/>
              <a:t>Professional Educator License</a:t>
            </a:r>
            <a:r>
              <a:rPr lang="en-US" altLang="en-US" dirty="0" smtClean="0"/>
              <a:t>: Educators holding this license are a part of the Local Professional Development Committee (LPDC) process.  Resident Educators are not required to work through the LPDC.  </a:t>
            </a:r>
            <a:br>
              <a:rPr lang="en-US" altLang="en-US" dirty="0" smtClean="0"/>
            </a:br>
            <a:r>
              <a:rPr lang="en-US" altLang="en-US" b="1" dirty="0" smtClean="0"/>
              <a:t>Senior Professional Educator License</a:t>
            </a:r>
            <a:r>
              <a:rPr lang="en-US" altLang="en-US" dirty="0" smtClean="0"/>
              <a:t>: Must Successfully complete the Master Teacher Portfolio locally along with demonstration of practice at the accomplished/distinguished level before they are eligible to attain the license.</a:t>
            </a:r>
          </a:p>
          <a:p>
            <a:r>
              <a:rPr lang="en-US" altLang="en-US" b="1" dirty="0" smtClean="0"/>
              <a:t>Lead Professional Educator License</a:t>
            </a:r>
            <a:r>
              <a:rPr lang="en-US" altLang="en-US" dirty="0" smtClean="0"/>
              <a:t>: Educators must hold the Teacher Leader Endorsement and successful completion of the Master Teacher Portfolio or Hold active National Board Certification (NBPTS) to attain this license.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5305" indent="-302040">
              <a:defRPr>
                <a:solidFill>
                  <a:schemeClr val="tx1"/>
                </a:solidFill>
                <a:latin typeface="Calibri" panose="020F0502020204030204" pitchFamily="34" charset="0"/>
                <a:cs typeface="Arial" panose="020B0604020202020204" pitchFamily="34" charset="0"/>
              </a:defRPr>
            </a:lvl2pPr>
            <a:lvl3pPr marL="1208161" indent="-241632">
              <a:defRPr>
                <a:solidFill>
                  <a:schemeClr val="tx1"/>
                </a:solidFill>
                <a:latin typeface="Calibri" panose="020F0502020204030204" pitchFamily="34" charset="0"/>
                <a:cs typeface="Arial" panose="020B0604020202020204" pitchFamily="34" charset="0"/>
              </a:defRPr>
            </a:lvl3pPr>
            <a:lvl4pPr marL="1691426" indent="-241632">
              <a:defRPr>
                <a:solidFill>
                  <a:schemeClr val="tx1"/>
                </a:solidFill>
                <a:latin typeface="Calibri" panose="020F0502020204030204" pitchFamily="34" charset="0"/>
                <a:cs typeface="Arial" panose="020B0604020202020204" pitchFamily="34" charset="0"/>
              </a:defRPr>
            </a:lvl4pPr>
            <a:lvl5pPr marL="2174690" indent="-241632">
              <a:defRPr>
                <a:solidFill>
                  <a:schemeClr val="tx1"/>
                </a:solidFill>
                <a:latin typeface="Calibri" panose="020F050202020403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07AC30F-EBCC-4E58-84F7-2DCE561CC445}" type="slidenum">
              <a:rPr lang="en-US" altLang="en-US" smtClean="0">
                <a:solidFill>
                  <a:srgbClr val="000000"/>
                </a:solidFill>
              </a:rPr>
              <a:pPr/>
              <a:t>4</a:t>
            </a:fld>
            <a:endParaRPr lang="en-US" altLang="en-US" smtClean="0">
              <a:solidFill>
                <a:srgbClr val="000000"/>
              </a:solidFill>
            </a:endParaRPr>
          </a:p>
        </p:txBody>
      </p:sp>
    </p:spTree>
    <p:extLst>
      <p:ext uri="{BB962C8B-B14F-4D97-AF65-F5344CB8AC3E}">
        <p14:creationId xmlns:p14="http://schemas.microsoft.com/office/powerpoint/2010/main" val="2803606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Ohio’s Mentor Standards for the Ohio Resident Educator Program help define the role of mentors and the expectations that accompany this role. Mentors provide support while they serve as instructional mentors who lead Resident Educators into deeper understanding and implementation of the Standards for the Teaching Profession. It is important that mentors are committed to providing the support needed to help all teachers in Ohio become effective practitioners. </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40</a:t>
            </a:fld>
            <a:endParaRPr lang="en-US"/>
          </a:p>
        </p:txBody>
      </p:sp>
    </p:spTree>
    <p:extLst>
      <p:ext uri="{BB962C8B-B14F-4D97-AF65-F5344CB8AC3E}">
        <p14:creationId xmlns:p14="http://schemas.microsoft.com/office/powerpoint/2010/main" val="2338946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Since the Resident Educator’s first years of teaching are critical, mentoring is provided in the first two years of residency. Based on the professional development needs of the RE, differentiated types of support may be provided.  It is important for mentors to communicate regularly with Resident Educators and their principal, while respecting the confidential relationship with the </a:t>
            </a:r>
            <a:r>
              <a:rPr lang="en-US" altLang="en-US" dirty="0" err="1" smtClean="0"/>
              <a:t>REs.</a:t>
            </a:r>
            <a:r>
              <a:rPr lang="en-US" altLang="en-US" dirty="0" smtClean="0"/>
              <a:t> </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41</a:t>
            </a:fld>
            <a:endParaRPr lang="en-US"/>
          </a:p>
        </p:txBody>
      </p:sp>
    </p:spTree>
    <p:extLst>
      <p:ext uri="{BB962C8B-B14F-4D97-AF65-F5344CB8AC3E}">
        <p14:creationId xmlns:p14="http://schemas.microsoft.com/office/powerpoint/2010/main" val="1341149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Facilitators are assigned to Resident Educators during the year that the RE takes the Resident Educator Summative Assessment (RESA).  </a:t>
            </a:r>
          </a:p>
        </p:txBody>
      </p:sp>
      <p:sp>
        <p:nvSpPr>
          <p:cNvPr id="2" name="Slide Number Placeholder 1"/>
          <p:cNvSpPr>
            <a:spLocks noGrp="1"/>
          </p:cNvSpPr>
          <p:nvPr>
            <p:ph type="sldNum" sz="quarter" idx="10"/>
          </p:nvPr>
        </p:nvSpPr>
        <p:spPr/>
        <p:txBody>
          <a:bodyPr/>
          <a:lstStyle/>
          <a:p>
            <a:fld id="{4EE0CA37-B3D3-4D0D-8A2B-1C633EDD525F}" type="slidenum">
              <a:rPr lang="en-US" smtClean="0"/>
              <a:t>42</a:t>
            </a:fld>
            <a:endParaRPr lang="en-US"/>
          </a:p>
        </p:txBody>
      </p:sp>
    </p:spTree>
    <p:extLst>
      <p:ext uri="{BB962C8B-B14F-4D97-AF65-F5344CB8AC3E}">
        <p14:creationId xmlns:p14="http://schemas.microsoft.com/office/powerpoint/2010/main" val="3424750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Notes Placeholder 1"/>
          <p:cNvSpPr>
            <a:spLocks noGrp="1"/>
          </p:cNvSpPr>
          <p:nvPr>
            <p:ph type="body" idx="1"/>
          </p:nvPr>
        </p:nvSpPr>
        <p:spPr bwMode="auto">
          <a:xfrm>
            <a:off x="1219200" y="4560570"/>
            <a:ext cx="4876800" cy="43205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cs typeface="Times New Roman" pitchFamily="18" charset="0"/>
              </a:rPr>
              <a:t>Resident Educators who take RESA are not required to have a state-trained mentor assigned to them. However, they will be supported by state-trained RESA facilitators whose role will be to help REs prepare for and take the RESA by guiding REs in the following ways:</a:t>
            </a:r>
          </a:p>
          <a:p>
            <a:pPr marL="182909" indent="-182909">
              <a:buFont typeface="Arial" pitchFamily="34" charset="0"/>
              <a:buChar char="•"/>
              <a:defRPr/>
            </a:pPr>
            <a:r>
              <a:rPr lang="en-US" dirty="0" smtClean="0">
                <a:cs typeface="Times New Roman" pitchFamily="18" charset="0"/>
              </a:rPr>
              <a:t>making good instructional choices for the evidence documents REs submit;</a:t>
            </a:r>
          </a:p>
          <a:p>
            <a:pPr marL="182909" indent="-182909">
              <a:buFont typeface="Arial" pitchFamily="34" charset="0"/>
              <a:buChar char="•"/>
              <a:defRPr/>
            </a:pPr>
            <a:r>
              <a:rPr lang="en-US" dirty="0" smtClean="0">
                <a:cs typeface="Times New Roman" pitchFamily="18" charset="0"/>
              </a:rPr>
              <a:t>providing technological support during the videotaping process and uploading of their documents; and</a:t>
            </a:r>
          </a:p>
          <a:p>
            <a:pPr marL="182909" indent="-182909">
              <a:buFont typeface="Arial" pitchFamily="34" charset="0"/>
              <a:buChar char="•"/>
              <a:defRPr/>
            </a:pPr>
            <a:r>
              <a:rPr lang="en-US" dirty="0" smtClean="0">
                <a:cs typeface="Times New Roman" pitchFamily="18" charset="0"/>
              </a:rPr>
              <a:t>offering feedback to guide REs’ thinking and problem solving during the RESA process</a:t>
            </a:r>
          </a:p>
          <a:p>
            <a:pPr>
              <a:defRPr/>
            </a:pPr>
            <a:endParaRPr lang="en-US" altLang="en-US" dirty="0" smtClean="0"/>
          </a:p>
          <a:p>
            <a:pPr>
              <a:defRPr/>
            </a:pPr>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43</a:t>
            </a:fld>
            <a:endParaRPr lang="en-US"/>
          </a:p>
        </p:txBody>
      </p:sp>
    </p:spTree>
    <p:extLst>
      <p:ext uri="{BB962C8B-B14F-4D97-AF65-F5344CB8AC3E}">
        <p14:creationId xmlns:p14="http://schemas.microsoft.com/office/powerpoint/2010/main" val="1153778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Notes Placeholder 1"/>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you move through each year of residency, you may find you have questions. Program  coordinators are provided the most up-to-date information from ODE. In addition, ODE’s Resident Educator webpage is updated frequently. </a:t>
            </a:r>
          </a:p>
          <a:p>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44</a:t>
            </a:fld>
            <a:endParaRPr lang="en-US"/>
          </a:p>
        </p:txBody>
      </p:sp>
    </p:spTree>
    <p:extLst>
      <p:ext uri="{BB962C8B-B14F-4D97-AF65-F5344CB8AC3E}">
        <p14:creationId xmlns:p14="http://schemas.microsoft.com/office/powerpoint/2010/main" val="2948007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Slide Number Placeholder 1"/>
          <p:cNvSpPr>
            <a:spLocks noGrp="1"/>
          </p:cNvSpPr>
          <p:nvPr>
            <p:ph type="sldNum" sz="quarter" idx="10"/>
          </p:nvPr>
        </p:nvSpPr>
        <p:spPr/>
        <p:txBody>
          <a:bodyPr/>
          <a:lstStyle/>
          <a:p>
            <a:fld id="{4EE0CA37-B3D3-4D0D-8A2B-1C633EDD525F}" type="slidenum">
              <a:rPr lang="en-US" smtClean="0"/>
              <a:t>45</a:t>
            </a:fld>
            <a:endParaRPr lang="en-US"/>
          </a:p>
        </p:txBody>
      </p:sp>
    </p:spTree>
    <p:extLst>
      <p:ext uri="{BB962C8B-B14F-4D97-AF65-F5344CB8AC3E}">
        <p14:creationId xmlns:p14="http://schemas.microsoft.com/office/powerpoint/2010/main" val="2768784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fld id="{4EE0CA37-B3D3-4D0D-8A2B-1C633EDD525F}" type="slidenum">
              <a:rPr lang="en-US" smtClean="0"/>
              <a:t>46</a:t>
            </a:fld>
            <a:endParaRPr lang="en-US"/>
          </a:p>
        </p:txBody>
      </p:sp>
    </p:spTree>
    <p:extLst>
      <p:ext uri="{BB962C8B-B14F-4D97-AF65-F5344CB8AC3E}">
        <p14:creationId xmlns:p14="http://schemas.microsoft.com/office/powerpoint/2010/main" val="2241638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51715" y="9119474"/>
            <a:ext cx="3169920" cy="480060"/>
          </a:xfrm>
        </p:spPr>
        <p:txBody>
          <a:bodyPr/>
          <a:lstStyle/>
          <a:p>
            <a:fld id="{4EE0CA37-B3D3-4D0D-8A2B-1C633EDD525F}" type="slidenum">
              <a:rPr lang="en-US" smtClean="0"/>
              <a:t>47</a:t>
            </a:fld>
            <a:endParaRPr lang="en-US"/>
          </a:p>
        </p:txBody>
      </p:sp>
    </p:spTree>
    <p:extLst>
      <p:ext uri="{BB962C8B-B14F-4D97-AF65-F5344CB8AC3E}">
        <p14:creationId xmlns:p14="http://schemas.microsoft.com/office/powerpoint/2010/main" val="3142997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1234632" y="4677252"/>
            <a:ext cx="4861369" cy="4243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Creating a system of effective professional learning is one way that school systems can support all educators, and encourage and improve teaching and learning.  Through ongoing professional learning, educators gain the new knowledge, skills and ideas that allow them to best meet students’ learning needs.  </a:t>
            </a:r>
          </a:p>
          <a:p>
            <a:endParaRPr lang="en-US" altLang="en-US" sz="1100" dirty="0"/>
          </a:p>
          <a:p>
            <a:r>
              <a:rPr lang="en-US" altLang="en-US" sz="1100" dirty="0"/>
              <a:t>Resident Educators receive professional learning support through the mentoring that takes place in residency (or induction).  Mentoring is an action that occurs between mentors and beginning teachers and is an important component of the induction process.  Induction is a comprehensive, coherent, and sustained professional development process that is organized by a school or district to train, support, and retain new teachers and seamlessly progresses them into lifelong learning. </a:t>
            </a:r>
          </a:p>
          <a:p>
            <a:endParaRPr lang="en-US" altLang="en-US" sz="1100" dirty="0"/>
          </a:p>
          <a:p>
            <a:r>
              <a:rPr lang="en-US" altLang="en-US" sz="1100" dirty="0"/>
              <a:t>Resident Educators, mentors, and all teachers can be most successful when the entire school takes responsibility for professional learning by engaging in formal and informal professional development opportunities that are responsive to both the developmental needs of teachers and district priorities. Individualized and differentiated professional development occurs in all stages of teacher development; between mentors and REs in residency, and with professional educators through the IPDP process.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5305" indent="-302040">
              <a:defRPr>
                <a:solidFill>
                  <a:schemeClr val="tx1"/>
                </a:solidFill>
                <a:latin typeface="Calibri" panose="020F0502020204030204" pitchFamily="34" charset="0"/>
                <a:cs typeface="Arial" panose="020B0604020202020204" pitchFamily="34" charset="0"/>
              </a:defRPr>
            </a:lvl2pPr>
            <a:lvl3pPr marL="1208161" indent="-241632">
              <a:defRPr>
                <a:solidFill>
                  <a:schemeClr val="tx1"/>
                </a:solidFill>
                <a:latin typeface="Calibri" panose="020F0502020204030204" pitchFamily="34" charset="0"/>
                <a:cs typeface="Arial" panose="020B0604020202020204" pitchFamily="34" charset="0"/>
              </a:defRPr>
            </a:lvl3pPr>
            <a:lvl4pPr marL="1691426" indent="-241632">
              <a:defRPr>
                <a:solidFill>
                  <a:schemeClr val="tx1"/>
                </a:solidFill>
                <a:latin typeface="Calibri" panose="020F0502020204030204" pitchFamily="34" charset="0"/>
                <a:cs typeface="Arial" panose="020B0604020202020204" pitchFamily="34" charset="0"/>
              </a:defRPr>
            </a:lvl4pPr>
            <a:lvl5pPr marL="2174690" indent="-241632">
              <a:defRPr>
                <a:solidFill>
                  <a:schemeClr val="tx1"/>
                </a:solidFill>
                <a:latin typeface="Calibri" panose="020F050202020403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A788A4-3196-4B07-930E-54628A5E999D}" type="slidenum">
              <a:rPr lang="en-US" altLang="en-US" smtClean="0">
                <a:solidFill>
                  <a:srgbClr val="000000"/>
                </a:solidFill>
              </a:rPr>
              <a:pPr/>
              <a:t>5</a:t>
            </a:fld>
            <a:endParaRPr lang="en-US" altLang="en-US" smtClean="0">
              <a:solidFill>
                <a:srgbClr val="000000"/>
              </a:solidFill>
            </a:endParaRPr>
          </a:p>
        </p:txBody>
      </p:sp>
    </p:spTree>
    <p:extLst>
      <p:ext uri="{BB962C8B-B14F-4D97-AF65-F5344CB8AC3E}">
        <p14:creationId xmlns:p14="http://schemas.microsoft.com/office/powerpoint/2010/main" val="54943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257300" y="723900"/>
            <a:ext cx="4884738" cy="3662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Notes Placeholder 1"/>
          <p:cNvSpPr>
            <a:spLocks noGrp="1"/>
          </p:cNvSpPr>
          <p:nvPr>
            <p:ph type="body" idx="1"/>
          </p:nvPr>
        </p:nvSpPr>
        <p:spPr bwMode="auto">
          <a:xfrm>
            <a:off x="1220894" y="4560570"/>
            <a:ext cx="49580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2009, legislation mandated a new licensure system for teachers, including an initial four year Resident Educator license. Resident Educator licenses were first issued in January 2011. </a:t>
            </a:r>
          </a:p>
          <a:p>
            <a:r>
              <a:rPr lang="en-US" altLang="en-US" dirty="0" smtClean="0"/>
              <a:t>The four-year Resident Educator Program, initiated in August 2011, is an intensive four-year induction system that offers support and instructional guidance to accelerate Resident Educator effectiveness.</a:t>
            </a:r>
          </a:p>
          <a:p>
            <a:endParaRPr lang="en-US" altLang="en-US" dirty="0" smtClean="0"/>
          </a:p>
          <a:p>
            <a:r>
              <a:rPr lang="en-US" altLang="en-US" dirty="0" smtClean="0"/>
              <a:t>After the first cycle of implementation, over 1000 Resident Educators advanced to the five year professional educator license.</a:t>
            </a:r>
          </a:p>
          <a:p>
            <a:endParaRPr lang="en-US" altLang="en-US" dirty="0" smtClean="0"/>
          </a:p>
          <a:p>
            <a:r>
              <a:rPr lang="en-US" altLang="en-US" dirty="0" smtClean="0"/>
              <a:t>Ohio is now</a:t>
            </a:r>
            <a:r>
              <a:rPr lang="en-US" altLang="en-US" baseline="0" dirty="0" smtClean="0"/>
              <a:t> in its fifth year of implementing a comprehensive four-year teacher residency for beginning teachers.  </a:t>
            </a:r>
            <a:endParaRPr lang="en-US" alt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6</a:t>
            </a:fld>
            <a:endParaRPr lang="en-US"/>
          </a:p>
        </p:txBody>
      </p:sp>
    </p:spTree>
    <p:extLst>
      <p:ext uri="{BB962C8B-B14F-4D97-AF65-F5344CB8AC3E}">
        <p14:creationId xmlns:p14="http://schemas.microsoft.com/office/powerpoint/2010/main" val="176677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1219200" y="4560570"/>
            <a:ext cx="4876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Teacher Residency</a:t>
            </a:r>
          </a:p>
          <a:p>
            <a:endParaRPr lang="en-US" altLang="en-US" dirty="0" smtClean="0"/>
          </a:p>
          <a:p>
            <a:pPr eaLnBrk="1" hangingPunct="1">
              <a:spcBef>
                <a:spcPct val="0"/>
              </a:spcBef>
            </a:pPr>
            <a:r>
              <a:rPr lang="en-US" altLang="en-US" b="1" dirty="0" smtClean="0"/>
              <a:t>ORC 3319.223 indicates that the teacher residency program shall be a four-year, entry-level program for classroom teachers and shall include:</a:t>
            </a:r>
          </a:p>
          <a:p>
            <a:endParaRPr lang="en-US" altLang="en-US" dirty="0" smtClean="0"/>
          </a:p>
          <a:p>
            <a:pPr eaLnBrk="1" hangingPunct="1">
              <a:spcBef>
                <a:spcPct val="0"/>
              </a:spcBef>
            </a:pPr>
            <a:r>
              <a:rPr lang="en-US" altLang="en-US" dirty="0" smtClean="0"/>
              <a:t>Mentoring by teachers for the first two years of the program</a:t>
            </a:r>
          </a:p>
          <a:p>
            <a:endParaRPr lang="en-US" altLang="en-US" dirty="0" smtClean="0"/>
          </a:p>
          <a:p>
            <a:pPr eaLnBrk="1" hangingPunct="1">
              <a:spcBef>
                <a:spcPct val="0"/>
              </a:spcBef>
            </a:pPr>
            <a:r>
              <a:rPr lang="en-US" altLang="en-US" dirty="0" smtClean="0"/>
              <a:t>Counseling as determined necessary by the school district or school to ensure participants receive needed professional development</a:t>
            </a:r>
          </a:p>
          <a:p>
            <a:endParaRPr lang="en-US" altLang="en-US" dirty="0" smtClean="0"/>
          </a:p>
          <a:p>
            <a:pPr eaLnBrk="1" hangingPunct="1">
              <a:spcBef>
                <a:spcPct val="0"/>
              </a:spcBef>
            </a:pPr>
            <a:r>
              <a:rPr lang="en-US" altLang="en-US" dirty="0" smtClean="0"/>
              <a:t>Measures of appropriate progress which includes the performance-based summative assessment (the RESA) in the third year of the program</a:t>
            </a:r>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5305" indent="-302040">
              <a:defRPr>
                <a:solidFill>
                  <a:schemeClr val="tx1"/>
                </a:solidFill>
                <a:latin typeface="Calibri" panose="020F0502020204030204" pitchFamily="34" charset="0"/>
                <a:cs typeface="Arial" panose="020B0604020202020204" pitchFamily="34" charset="0"/>
              </a:defRPr>
            </a:lvl2pPr>
            <a:lvl3pPr marL="1208161" indent="-241632">
              <a:defRPr>
                <a:solidFill>
                  <a:schemeClr val="tx1"/>
                </a:solidFill>
                <a:latin typeface="Calibri" panose="020F0502020204030204" pitchFamily="34" charset="0"/>
                <a:cs typeface="Arial" panose="020B0604020202020204" pitchFamily="34" charset="0"/>
              </a:defRPr>
            </a:lvl3pPr>
            <a:lvl4pPr marL="1691426" indent="-241632">
              <a:defRPr>
                <a:solidFill>
                  <a:schemeClr val="tx1"/>
                </a:solidFill>
                <a:latin typeface="Calibri" panose="020F0502020204030204" pitchFamily="34" charset="0"/>
                <a:cs typeface="Arial" panose="020B0604020202020204" pitchFamily="34" charset="0"/>
              </a:defRPr>
            </a:lvl4pPr>
            <a:lvl5pPr marL="2174690" indent="-241632">
              <a:defRPr>
                <a:solidFill>
                  <a:schemeClr val="tx1"/>
                </a:solidFill>
                <a:latin typeface="Calibri" panose="020F050202020403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945532-7C8E-4327-96B4-7EDA3189083A}" type="slidenum">
              <a:rPr lang="en-US" altLang="en-US" smtClean="0">
                <a:solidFill>
                  <a:srgbClr val="000000"/>
                </a:solidFill>
              </a:rPr>
              <a:pPr/>
              <a:t>7</a:t>
            </a:fld>
            <a:endParaRPr lang="en-US" altLang="en-US" smtClean="0">
              <a:solidFill>
                <a:srgbClr val="000000"/>
              </a:solidFill>
            </a:endParaRPr>
          </a:p>
        </p:txBody>
      </p:sp>
    </p:spTree>
    <p:extLst>
      <p:ext uri="{BB962C8B-B14F-4D97-AF65-F5344CB8AC3E}">
        <p14:creationId xmlns:p14="http://schemas.microsoft.com/office/powerpoint/2010/main" val="143210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19200" y="4560570"/>
            <a:ext cx="4876800" cy="4320540"/>
          </a:xfrm>
        </p:spPr>
        <p:txBody>
          <a:bodyPr/>
          <a:lstStyle/>
          <a:p>
            <a:pPr>
              <a:defRPr/>
            </a:pPr>
            <a:r>
              <a:rPr lang="en-US" dirty="0" smtClean="0"/>
              <a:t>The Ohio Resident Educator Program is a four-year program of formative assessment and mentoring support that will culminate in the completion of a statewide summative, Performance-based assessment and the advancement to the five year professional educator license. The benefit of a four-year program is that it allows mentors and other colleagues to work with REs over time and move deeper into the process of being an effective teacher. As numerous studies have determined that teacher quality is the most important school-based factor affecting student learning, you can expect to see increased student growth as a result of your investment in and support of teachers through the Resident Educator program.</a:t>
            </a:r>
          </a:p>
          <a:p>
            <a:pPr>
              <a:defRPr/>
            </a:pPr>
            <a:endParaRPr lang="en-US" dirty="0" smtClean="0"/>
          </a:p>
          <a:p>
            <a:pPr>
              <a:defRPr/>
            </a:pPr>
            <a:r>
              <a:rPr lang="en-US" dirty="0" smtClean="0"/>
              <a:t>The Ohio Resident </a:t>
            </a:r>
            <a:r>
              <a:rPr lang="en-US" dirty="0"/>
              <a:t>Educator Program provides a system of support that addresses challenges of beginning teachers such as:</a:t>
            </a:r>
          </a:p>
          <a:p>
            <a:pPr marL="174682" indent="-174682">
              <a:buFont typeface="Arial" pitchFamily="34" charset="0"/>
              <a:buChar char="•"/>
              <a:defRPr/>
            </a:pPr>
            <a:r>
              <a:rPr lang="en-US" dirty="0"/>
              <a:t>Understanding district policies and school cultures</a:t>
            </a:r>
          </a:p>
          <a:p>
            <a:pPr marL="174682" indent="-174682">
              <a:buFont typeface="Arial" pitchFamily="34" charset="0"/>
              <a:buChar char="•"/>
              <a:defRPr/>
            </a:pPr>
            <a:r>
              <a:rPr lang="en-US" dirty="0"/>
              <a:t>Designing and delivering instruction </a:t>
            </a:r>
          </a:p>
          <a:p>
            <a:pPr marL="174682" indent="-174682">
              <a:buFont typeface="Arial" pitchFamily="34" charset="0"/>
              <a:buChar char="•"/>
              <a:defRPr/>
            </a:pPr>
            <a:r>
              <a:rPr lang="en-US" dirty="0"/>
              <a:t>Adapting to a variety of learning styles</a:t>
            </a:r>
          </a:p>
          <a:p>
            <a:pPr marL="174682" indent="-174682">
              <a:buFont typeface="Arial" pitchFamily="34" charset="0"/>
              <a:buChar char="•"/>
              <a:defRPr/>
            </a:pPr>
            <a:r>
              <a:rPr lang="en-US" dirty="0"/>
              <a:t>Motivating and assessing students</a:t>
            </a:r>
          </a:p>
          <a:p>
            <a:pPr marL="174682" indent="-174682">
              <a:buFont typeface="Arial" pitchFamily="34" charset="0"/>
              <a:buChar char="•"/>
              <a:defRPr/>
            </a:pPr>
            <a:r>
              <a:rPr lang="en-US" dirty="0"/>
              <a:t>Communicating with students, parents and colleagues</a:t>
            </a:r>
          </a:p>
          <a:p>
            <a:pPr>
              <a:defRPr/>
            </a:pPr>
            <a:endParaRPr lang="en-US" dirty="0"/>
          </a:p>
        </p:txBody>
      </p:sp>
      <p:sp>
        <p:nvSpPr>
          <p:cNvPr id="2" name="Slide Number Placeholder 1"/>
          <p:cNvSpPr>
            <a:spLocks noGrp="1"/>
          </p:cNvSpPr>
          <p:nvPr>
            <p:ph type="sldNum" sz="quarter" idx="10"/>
          </p:nvPr>
        </p:nvSpPr>
        <p:spPr/>
        <p:txBody>
          <a:bodyPr/>
          <a:lstStyle/>
          <a:p>
            <a:fld id="{4EE0CA37-B3D3-4D0D-8A2B-1C633EDD525F}" type="slidenum">
              <a:rPr lang="en-US" smtClean="0"/>
              <a:t>8</a:t>
            </a:fld>
            <a:endParaRPr lang="en-US"/>
          </a:p>
        </p:txBody>
      </p:sp>
    </p:spTree>
    <p:extLst>
      <p:ext uri="{BB962C8B-B14F-4D97-AF65-F5344CB8AC3E}">
        <p14:creationId xmlns:p14="http://schemas.microsoft.com/office/powerpoint/2010/main" val="352955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219200" y="4560570"/>
            <a:ext cx="4876800" cy="4320540"/>
          </a:xfrm>
        </p:spPr>
        <p:txBody>
          <a:bodyPr/>
          <a:lstStyle/>
          <a:p>
            <a:pPr>
              <a:defRPr/>
            </a:pPr>
            <a:r>
              <a:rPr lang="en-US" dirty="0" smtClean="0"/>
              <a:t>The Ohio Resident Educator Program is built upon the foundation of</a:t>
            </a:r>
          </a:p>
          <a:p>
            <a:pPr marL="291136" indent="-291136">
              <a:buFont typeface="Arial" pitchFamily="34" charset="0"/>
              <a:buChar char="•"/>
              <a:defRPr/>
            </a:pPr>
            <a:r>
              <a:rPr lang="en-US" dirty="0" smtClean="0"/>
              <a:t>The Ohio Standards for the Teaching Profession, and </a:t>
            </a:r>
          </a:p>
          <a:p>
            <a:pPr marL="291136" indent="-291136">
              <a:buFont typeface="Arial" pitchFamily="34" charset="0"/>
              <a:buChar char="•"/>
              <a:defRPr/>
            </a:pPr>
            <a:r>
              <a:rPr lang="en-US" dirty="0" smtClean="0"/>
              <a:t>The Ohio Continuum of Teacher Development</a:t>
            </a:r>
          </a:p>
          <a:p>
            <a:pPr>
              <a:defRPr/>
            </a:pPr>
            <a:endParaRPr lang="en-US" dirty="0" smtClean="0"/>
          </a:p>
        </p:txBody>
      </p:sp>
      <p:sp>
        <p:nvSpPr>
          <p:cNvPr id="2" name="Slide Number Placeholder 1"/>
          <p:cNvSpPr>
            <a:spLocks noGrp="1"/>
          </p:cNvSpPr>
          <p:nvPr>
            <p:ph type="sldNum" sz="quarter" idx="10"/>
          </p:nvPr>
        </p:nvSpPr>
        <p:spPr/>
        <p:txBody>
          <a:bodyPr/>
          <a:lstStyle/>
          <a:p>
            <a:fld id="{4EE0CA37-B3D3-4D0D-8A2B-1C633EDD525F}" type="slidenum">
              <a:rPr lang="en-US" smtClean="0"/>
              <a:t>9</a:t>
            </a:fld>
            <a:endParaRPr lang="en-US"/>
          </a:p>
        </p:txBody>
      </p:sp>
    </p:spTree>
    <p:extLst>
      <p:ext uri="{BB962C8B-B14F-4D97-AF65-F5344CB8AC3E}">
        <p14:creationId xmlns:p14="http://schemas.microsoft.com/office/powerpoint/2010/main" val="6426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FOOTER-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78575"/>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896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descr="FOOTER-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78575"/>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270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3" descr="FOOTER-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78575"/>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632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3" descr="FOOTER-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78575"/>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4673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education.ohio.gov/Topics/Teaching/Resident-Educator-Program" TargetMode="External"/><Relationship Id="rId7" Type="http://schemas.openxmlformats.org/officeDocument/2006/relationships/hyperlink" Target="mailto:educatorlicensure@education.ohio.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ohioresa.com/" TargetMode="External"/><Relationship Id="rId5" Type="http://schemas.openxmlformats.org/officeDocument/2006/relationships/hyperlink" Target="mailto:resa@Educopia.com" TargetMode="External"/><Relationship Id="rId4" Type="http://schemas.openxmlformats.org/officeDocument/2006/relationships/hyperlink" Target="mailto:REProgram@education.ohio.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06400" y="5513388"/>
            <a:ext cx="7772400" cy="647700"/>
          </a:xfrm>
        </p:spPr>
        <p:txBody>
          <a:bodyPr/>
          <a:lstStyle/>
          <a:p>
            <a:pPr eaLnBrk="1" hangingPunct="1"/>
            <a:r>
              <a:rPr lang="en-US" altLang="en-US" dirty="0" smtClean="0">
                <a:latin typeface="Arial" panose="020B0604020202020204" pitchFamily="34" charset="0"/>
                <a:cs typeface="Arial" panose="020B0604020202020204" pitchFamily="34" charset="0"/>
              </a:rPr>
              <a:t>Resident Educator Program</a:t>
            </a:r>
          </a:p>
        </p:txBody>
      </p:sp>
      <p:sp>
        <p:nvSpPr>
          <p:cNvPr id="3" name="Subtitle 2"/>
          <p:cNvSpPr>
            <a:spLocks noGrp="1"/>
          </p:cNvSpPr>
          <p:nvPr>
            <p:ph type="subTitle" idx="1"/>
          </p:nvPr>
        </p:nvSpPr>
        <p:spPr>
          <a:xfrm>
            <a:off x="406400" y="6280150"/>
            <a:ext cx="6400800" cy="430213"/>
          </a:xfrm>
        </p:spPr>
        <p:txBody>
          <a:bodyPr rtlCol="0"/>
          <a:lstStyle/>
          <a:p>
            <a:pPr eaLnBrk="1" fontAlgn="auto" hangingPunct="1">
              <a:spcAft>
                <a:spcPts val="0"/>
              </a:spcAft>
              <a:buFont typeface="Arial"/>
              <a:buNone/>
              <a:defRPr/>
            </a:pPr>
            <a:r>
              <a:rPr lang="en-US" dirty="0" smtClean="0"/>
              <a:t>Orientation</a:t>
            </a:r>
            <a:endParaRPr lang="en-US" dirty="0"/>
          </a:p>
        </p:txBody>
      </p:sp>
    </p:spTree>
    <p:extLst>
      <p:ext uri="{BB962C8B-B14F-4D97-AF65-F5344CB8AC3E}">
        <p14:creationId xmlns:p14="http://schemas.microsoft.com/office/powerpoint/2010/main" val="1264222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9144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Ohio Resident Educator Program</a:t>
            </a:r>
          </a:p>
        </p:txBody>
      </p:sp>
      <p:sp>
        <p:nvSpPr>
          <p:cNvPr id="3" name="Content Placeholder 2"/>
          <p:cNvSpPr>
            <a:spLocks noGrp="1"/>
          </p:cNvSpPr>
          <p:nvPr>
            <p:ph idx="1"/>
          </p:nvPr>
        </p:nvSpPr>
        <p:spPr>
          <a:xfrm>
            <a:off x="457200" y="1752600"/>
            <a:ext cx="8550275" cy="5638800"/>
          </a:xfrm>
        </p:spPr>
        <p:txBody>
          <a:bodyPr rtlCol="0">
            <a:normAutofit/>
          </a:bodyPr>
          <a:lstStyle/>
          <a:p>
            <a:pPr marL="274320" indent="-274320" eaLnBrk="1" fontAlgn="auto" hangingPunct="1">
              <a:spcAft>
                <a:spcPts val="0"/>
              </a:spcAft>
              <a:buFontTx/>
              <a:buNone/>
              <a:defRPr/>
            </a:pPr>
            <a:endParaRPr lang="en-US" sz="1200" dirty="0" smtClean="0">
              <a:cs typeface="Arial" pitchFamily="34" charset="0"/>
            </a:endParaRPr>
          </a:p>
          <a:p>
            <a:pPr marL="274320" indent="-274320" eaLnBrk="1" fontAlgn="auto" hangingPunct="1">
              <a:spcAft>
                <a:spcPts val="0"/>
              </a:spcAft>
              <a:buFontTx/>
              <a:buNone/>
              <a:defRPr/>
            </a:pPr>
            <a:r>
              <a:rPr lang="en-US" sz="2800" dirty="0" smtClean="0">
                <a:cs typeface="Arial" pitchFamily="34" charset="0"/>
              </a:rPr>
              <a:t>The </a:t>
            </a:r>
            <a:r>
              <a:rPr lang="en-US" sz="2800" i="1" dirty="0" smtClean="0">
                <a:cs typeface="Arial" pitchFamily="34" charset="0"/>
              </a:rPr>
              <a:t>Ohio Standards for the Teaching Profession</a:t>
            </a:r>
          </a:p>
          <a:p>
            <a:pPr marL="274320" indent="-274320" eaLnBrk="1" fontAlgn="auto" hangingPunct="1">
              <a:spcAft>
                <a:spcPts val="0"/>
              </a:spcAft>
              <a:buFontTx/>
              <a:buNone/>
              <a:defRPr/>
            </a:pPr>
            <a:r>
              <a:rPr lang="en-US" sz="2800" dirty="0" smtClean="0">
                <a:cs typeface="Arial" pitchFamily="34" charset="0"/>
              </a:rPr>
              <a:t>were developed for use as a guide for teachers</a:t>
            </a:r>
          </a:p>
          <a:p>
            <a:pPr marL="274320" indent="-274320" eaLnBrk="1" fontAlgn="auto" hangingPunct="1">
              <a:spcAft>
                <a:spcPts val="0"/>
              </a:spcAft>
              <a:buFontTx/>
              <a:buNone/>
              <a:defRPr/>
            </a:pPr>
            <a:r>
              <a:rPr lang="en-US" sz="2800" dirty="0" smtClean="0">
                <a:cs typeface="Arial" pitchFamily="34" charset="0"/>
              </a:rPr>
              <a:t>as they continually reflect upon and improve</a:t>
            </a:r>
          </a:p>
          <a:p>
            <a:pPr marL="274320" indent="-274320" eaLnBrk="1" fontAlgn="auto" hangingPunct="1">
              <a:spcAft>
                <a:spcPts val="0"/>
              </a:spcAft>
              <a:buFontTx/>
              <a:buNone/>
              <a:defRPr/>
            </a:pPr>
            <a:r>
              <a:rPr lang="en-US" sz="2800" dirty="0" smtClean="0">
                <a:cs typeface="Arial" pitchFamily="34" charset="0"/>
              </a:rPr>
              <a:t>their effectiveness as educators through all</a:t>
            </a:r>
          </a:p>
          <a:p>
            <a:pPr marL="0" indent="0" eaLnBrk="1" fontAlgn="auto" hangingPunct="1">
              <a:spcAft>
                <a:spcPts val="0"/>
              </a:spcAft>
              <a:buFontTx/>
              <a:buNone/>
              <a:defRPr/>
            </a:pPr>
            <a:r>
              <a:rPr lang="en-US" sz="2800" dirty="0" smtClean="0">
                <a:cs typeface="Arial" pitchFamily="34" charset="0"/>
              </a:rPr>
              <a:t>stages of their careers delineated by three levels of teacher performance: proficient, accomplished and distinguished.</a:t>
            </a:r>
          </a:p>
          <a:p>
            <a:pPr marL="274320" indent="-274320" algn="ctr" eaLnBrk="1" fontAlgn="auto" hangingPunct="1">
              <a:spcAft>
                <a:spcPts val="0"/>
              </a:spcAft>
              <a:buFontTx/>
              <a:buNone/>
              <a:defRPr/>
            </a:pPr>
            <a:endParaRPr lang="en-US" sz="1200" b="1" cap="small" dirty="0" smtClean="0">
              <a:cs typeface="Arial" pitchFamily="34" charset="0"/>
            </a:endParaRPr>
          </a:p>
          <a:p>
            <a:pPr marL="274320" indent="-274320" eaLnBrk="1" fontAlgn="auto" hangingPunct="1">
              <a:spcAft>
                <a:spcPts val="0"/>
              </a:spcAft>
              <a:buFont typeface="Arial" charset="0"/>
              <a:buNone/>
              <a:defRPr/>
            </a:pPr>
            <a:r>
              <a:rPr lang="en-US" sz="1500" dirty="0" smtClean="0">
                <a:latin typeface="Times New Roman" pitchFamily="18" charset="0"/>
                <a:cs typeface="Times New Roman" pitchFamily="18" charset="0"/>
              </a:rPr>
              <a:t>The </a:t>
            </a:r>
            <a:r>
              <a:rPr lang="en-US" sz="1500" i="1" dirty="0" smtClean="0">
                <a:latin typeface="Times New Roman" pitchFamily="18" charset="0"/>
                <a:cs typeface="Times New Roman" pitchFamily="18" charset="0"/>
              </a:rPr>
              <a:t>Ohio Standards for the Teaching Profession </a:t>
            </a:r>
            <a:r>
              <a:rPr lang="en-US" sz="1500" dirty="0" smtClean="0">
                <a:latin typeface="Times New Roman" pitchFamily="18" charset="0"/>
                <a:cs typeface="Times New Roman" pitchFamily="18" charset="0"/>
              </a:rPr>
              <a:t>are available on ODE’s website  at</a:t>
            </a:r>
          </a:p>
          <a:p>
            <a:pPr marL="274320" indent="-274320" eaLnBrk="1" fontAlgn="auto" hangingPunct="1">
              <a:spcAft>
                <a:spcPts val="0"/>
              </a:spcAft>
              <a:buFont typeface="Arial" charset="0"/>
              <a:buNone/>
              <a:defRPr/>
            </a:pPr>
            <a:r>
              <a:rPr lang="en-US" sz="1500" dirty="0" smtClean="0">
                <a:latin typeface="Times New Roman" pitchFamily="18" charset="0"/>
                <a:cs typeface="Times New Roman" pitchFamily="18" charset="0"/>
              </a:rPr>
              <a:t>education.ohio.gov, search key words “educator standards board”</a:t>
            </a:r>
          </a:p>
          <a:p>
            <a:pPr marL="274320" indent="-274320" eaLnBrk="1" fontAlgn="auto" hangingPunct="1">
              <a:spcAft>
                <a:spcPts val="0"/>
              </a:spcAft>
              <a:buFont typeface="Wingdings" pitchFamily="2" charset="2"/>
              <a:buChar char="§"/>
              <a:defRPr/>
            </a:pPr>
            <a:endParaRPr lang="en-US" sz="2000" dirty="0" smtClean="0"/>
          </a:p>
          <a:p>
            <a:pPr marL="274320" indent="-274320" eaLnBrk="1" fontAlgn="auto" hangingPunct="1">
              <a:spcAft>
                <a:spcPts val="0"/>
              </a:spcAft>
              <a:buFontTx/>
              <a:buNone/>
              <a:defRPr/>
            </a:pPr>
            <a:endParaRPr lang="en-US" sz="3800" b="1" i="1" dirty="0" smtClean="0">
              <a:cs typeface="Arial" pitchFamily="34" charset="0"/>
            </a:endParaRPr>
          </a:p>
        </p:txBody>
      </p:sp>
      <p:sp>
        <p:nvSpPr>
          <p:cNvPr id="32772" name="Rectangle 2"/>
          <p:cNvSpPr txBox="1">
            <a:spLocks noChangeArrowheads="1"/>
          </p:cNvSpPr>
          <p:nvPr/>
        </p:nvSpPr>
        <p:spPr bwMode="auto">
          <a:xfrm>
            <a:off x="0" y="1371600"/>
            <a:ext cx="9144000" cy="76200"/>
          </a:xfrm>
          <a:prstGeom prst="rect">
            <a:avLst/>
          </a:prstGeom>
          <a:solidFill>
            <a:schemeClr val="tx1"/>
          </a:solidFill>
          <a:ln w="12700">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32773"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540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5542280"/>
            <a:ext cx="6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11275" y="1521152"/>
            <a:ext cx="7687297" cy="523220"/>
          </a:xfrm>
          <a:prstGeom prst="rect">
            <a:avLst/>
          </a:prstGeom>
        </p:spPr>
        <p:txBody>
          <a:bodyPr wrap="none">
            <a:spAutoFit/>
          </a:bodyPr>
          <a:lstStyle/>
          <a:p>
            <a:pPr marL="274320" indent="-274320">
              <a:defRPr/>
            </a:pPr>
            <a:r>
              <a:rPr lang="en-US" sz="2800" b="1" dirty="0">
                <a:latin typeface="Arial" panose="020B0604020202020204" pitchFamily="34" charset="0"/>
                <a:cs typeface="Arial" panose="020B0604020202020204" pitchFamily="34" charset="0"/>
              </a:rPr>
              <a:t>Ohio Standards for the Teaching Profession</a:t>
            </a:r>
          </a:p>
        </p:txBody>
      </p:sp>
      <p:sp>
        <p:nvSpPr>
          <p:cNvPr id="8" name="TextBox 7"/>
          <p:cNvSpPr txBox="1"/>
          <p:nvPr/>
        </p:nvSpPr>
        <p:spPr>
          <a:xfrm>
            <a:off x="7983415" y="6435969"/>
            <a:ext cx="820616" cy="369332"/>
          </a:xfrm>
          <a:prstGeom prst="rect">
            <a:avLst/>
          </a:prstGeom>
          <a:noFill/>
        </p:spPr>
        <p:txBody>
          <a:bodyPr wrap="square" rtlCol="0">
            <a:spAutoFit/>
          </a:bodyPr>
          <a:lstStyle/>
          <a:p>
            <a:pPr algn="ctr"/>
            <a:fld id="{30D54D95-F44F-46E1-9A01-739042443C98}"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8337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32064"/>
            <a:ext cx="7315200" cy="4563935"/>
          </a:xfrm>
        </p:spPr>
        <p:txBody>
          <a:bodyPr rtlCol="0">
            <a:normAutofit/>
          </a:bodyPr>
          <a:lstStyle/>
          <a:p>
            <a:pPr marL="0" indent="0" eaLnBrk="1" fontAlgn="auto" hangingPunct="1">
              <a:spcBef>
                <a:spcPts val="0"/>
              </a:spcBef>
              <a:spcAft>
                <a:spcPts val="0"/>
              </a:spcAft>
              <a:buFontTx/>
              <a:buNone/>
              <a:defRPr/>
            </a:pPr>
            <a:r>
              <a:rPr lang="en-US" sz="2400" dirty="0" smtClean="0">
                <a:latin typeface="Arial" panose="020B0604020202020204" pitchFamily="34" charset="0"/>
                <a:cs typeface="Arial" panose="020B0604020202020204" pitchFamily="34" charset="0"/>
              </a:rPr>
              <a:t>The Ohio Continuum for Teacher Development is built upon the OSTP and delineates </a:t>
            </a:r>
            <a:r>
              <a:rPr lang="en-US" sz="2600" b="1" dirty="0" smtClean="0">
                <a:latin typeface="Arial" panose="020B0604020202020204" pitchFamily="34" charset="0"/>
                <a:cs typeface="Arial" panose="020B0604020202020204" pitchFamily="34" charset="0"/>
              </a:rPr>
              <a:t>five levels </a:t>
            </a:r>
            <a:r>
              <a:rPr lang="en-US" sz="2400" dirty="0" smtClean="0">
                <a:latin typeface="Arial" panose="020B0604020202020204" pitchFamily="34" charset="0"/>
                <a:cs typeface="Arial" panose="020B0604020202020204" pitchFamily="34" charset="0"/>
              </a:rPr>
              <a:t>of teacher development:</a:t>
            </a:r>
          </a:p>
          <a:p>
            <a:pPr eaLnBrk="1" fontAlgn="auto" hangingPunct="1">
              <a:spcAft>
                <a:spcPts val="0"/>
              </a:spcAft>
              <a:buFontTx/>
              <a:buNone/>
              <a:defRPr/>
            </a:pPr>
            <a:endParaRPr lang="en-US" sz="2000" dirty="0" smtClean="0">
              <a:latin typeface="Arial" panose="020B0604020202020204" pitchFamily="34" charset="0"/>
              <a:cs typeface="Arial" panose="020B0604020202020204" pitchFamily="34" charset="0"/>
            </a:endParaRPr>
          </a:p>
          <a:p>
            <a:pPr eaLnBrk="1" fontAlgn="auto" hangingPunct="1">
              <a:spcAft>
                <a:spcPts val="0"/>
              </a:spcAft>
              <a:buFont typeface="Arial" panose="020B0604020202020204" pitchFamily="34" charset="0"/>
              <a:buNone/>
              <a:defRPr/>
            </a:pPr>
            <a:endParaRPr lang="en-US" dirty="0" smtClean="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762000" y="2667000"/>
          <a:ext cx="7315200" cy="3306765"/>
        </p:xfrm>
        <a:graphic>
          <a:graphicData uri="http://schemas.openxmlformats.org/drawingml/2006/table">
            <a:tbl>
              <a:tblPr firstRow="1" bandRow="1">
                <a:tableStyleId>{9D7B26C5-4107-4FEC-AEDC-1716B250A1EF}</a:tableStyleId>
              </a:tblPr>
              <a:tblGrid>
                <a:gridCol w="1676400"/>
                <a:gridCol w="5638800"/>
              </a:tblGrid>
              <a:tr h="370753">
                <a:tc>
                  <a:txBody>
                    <a:bodyPr/>
                    <a:lstStyle/>
                    <a:p>
                      <a:r>
                        <a:rPr lang="en-US" sz="1800" dirty="0" smtClean="0"/>
                        <a:t>Level</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Describes</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Emerging</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Pre-Licensure; the teacher</a:t>
                      </a:r>
                      <a:r>
                        <a:rPr lang="en-US" sz="1800" baseline="0" dirty="0" smtClean="0"/>
                        <a:t> education candidate</a:t>
                      </a:r>
                      <a:endParaRPr lang="en-US" sz="1800" dirty="0" smtClean="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Developing</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Residency; the teacher whose skills are developing</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62">
                <a:tc>
                  <a:txBody>
                    <a:bodyPr/>
                    <a:lstStyle/>
                    <a:p>
                      <a:r>
                        <a:rPr lang="en-US" sz="1800" dirty="0" smtClean="0"/>
                        <a:t>Proficient</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The teacher who is applying knowledge and skills independently</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1">
                <a:tc>
                  <a:txBody>
                    <a:bodyPr/>
                    <a:lstStyle/>
                    <a:p>
                      <a:r>
                        <a:rPr lang="en-US" sz="1800" dirty="0" smtClean="0"/>
                        <a:t>Accomplished</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The teacher who is fully</a:t>
                      </a:r>
                      <a:r>
                        <a:rPr lang="en-US" sz="1800" baseline="0" dirty="0" smtClean="0"/>
                        <a:t> skilled and able to integrate knowledge and experience - in instruction, curriculum and professional development - into practice</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62">
                <a:tc>
                  <a:txBody>
                    <a:bodyPr/>
                    <a:lstStyle/>
                    <a:p>
                      <a:r>
                        <a:rPr lang="en-US" sz="1800" dirty="0" smtClean="0"/>
                        <a:t>Distinguished</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a:t>
                      </a:r>
                      <a:r>
                        <a:rPr lang="en-US" sz="1800" baseline="0" dirty="0" smtClean="0"/>
                        <a:t> teacher leader, consistently innovative, contributing to the professional learning community</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4"/>
          <p:cNvSpPr txBox="1">
            <a:spLocks/>
          </p:cNvSpPr>
          <p:nvPr/>
        </p:nvSpPr>
        <p:spPr bwMode="auto">
          <a:xfrm>
            <a:off x="304800" y="68136"/>
            <a:ext cx="8592312" cy="990600"/>
          </a:xfrm>
          <a:prstGeom prst="rect">
            <a:avLst/>
          </a:prstGeom>
          <a:noFill/>
          <a:ln w="9525">
            <a:noFill/>
            <a:miter lim="800000"/>
            <a:headEnd/>
            <a:tailEnd/>
          </a:ln>
        </p:spPr>
        <p:txBody>
          <a:bodyPr anchor="ctr"/>
          <a:lstStyle/>
          <a:p>
            <a:pPr fontAlgn="auto">
              <a:spcBef>
                <a:spcPts val="0"/>
              </a:spcBef>
              <a:spcAft>
                <a:spcPts val="0"/>
              </a:spcAft>
              <a:defRPr/>
            </a:pPr>
            <a:r>
              <a:rPr lang="en-US" sz="3600" b="1" kern="0"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34843" name="Rectangle 2"/>
          <p:cNvSpPr txBox="1">
            <a:spLocks noChangeArrowheads="1"/>
          </p:cNvSpPr>
          <p:nvPr/>
        </p:nvSpPr>
        <p:spPr bwMode="auto">
          <a:xfrm>
            <a:off x="0" y="12573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34844"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31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83415" y="6435969"/>
            <a:ext cx="820616" cy="369332"/>
          </a:xfrm>
          <a:prstGeom prst="rect">
            <a:avLst/>
          </a:prstGeom>
          <a:noFill/>
        </p:spPr>
        <p:txBody>
          <a:bodyPr wrap="square" rtlCol="0">
            <a:spAutoFit/>
          </a:bodyPr>
          <a:lstStyle/>
          <a:p>
            <a:pPr algn="ctr"/>
            <a:fld id="{8EFAD375-7B9D-41F8-B7B5-A149FF7D35C6}"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2233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C:\Users\Jennifer.Lawson\Desktop\Teaching LearningCycl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828800"/>
            <a:ext cx="4343400" cy="4411663"/>
          </a:xfrm>
        </p:spPr>
      </p:pic>
      <p:grpSp>
        <p:nvGrpSpPr>
          <p:cNvPr id="38916" name="Group 10"/>
          <p:cNvGrpSpPr>
            <a:grpSpLocks/>
          </p:cNvGrpSpPr>
          <p:nvPr/>
        </p:nvGrpSpPr>
        <p:grpSpPr bwMode="auto">
          <a:xfrm>
            <a:off x="0" y="762000"/>
            <a:ext cx="9144000" cy="838200"/>
            <a:chOff x="0" y="762000"/>
            <a:chExt cx="9144000" cy="838200"/>
          </a:xfrm>
        </p:grpSpPr>
        <p:sp>
          <p:nvSpPr>
            <p:cNvPr id="38920"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38921" name="Picture 2" descr="C:\Users\rebecca.schell\Desktop\r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762000"/>
              <a:ext cx="87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Rectangle 1"/>
          <p:cNvSpPr>
            <a:spLocks noChangeArrowheads="1"/>
          </p:cNvSpPr>
          <p:nvPr/>
        </p:nvSpPr>
        <p:spPr bwMode="auto">
          <a:xfrm>
            <a:off x="2508250" y="1524000"/>
            <a:ext cx="412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Times New Roman" panose="02020603050405020304" pitchFamily="18" charset="0"/>
                <a:cs typeface="Times New Roman" panose="02020603050405020304" pitchFamily="18" charset="0"/>
              </a:rPr>
              <a:t>Reflects the </a:t>
            </a:r>
            <a:r>
              <a:rPr lang="en-US" altLang="en-US" sz="1800" i="1" dirty="0">
                <a:latin typeface="Times New Roman" panose="02020603050405020304" pitchFamily="18" charset="0"/>
                <a:cs typeface="Times New Roman" panose="02020603050405020304" pitchFamily="18" charset="0"/>
              </a:rPr>
              <a:t>Teaching and Learning Cycle </a:t>
            </a:r>
            <a:endParaRPr lang="en-US" altLang="en-US" sz="1800" dirty="0"/>
          </a:p>
        </p:txBody>
      </p:sp>
      <p:sp>
        <p:nvSpPr>
          <p:cNvPr id="10" name="Title 4"/>
          <p:cNvSpPr txBox="1">
            <a:spLocks/>
          </p:cNvSpPr>
          <p:nvPr/>
        </p:nvSpPr>
        <p:spPr bwMode="auto">
          <a:xfrm>
            <a:off x="301625" y="13716"/>
            <a:ext cx="8723503" cy="990600"/>
          </a:xfrm>
          <a:prstGeom prst="rect">
            <a:avLst/>
          </a:prstGeom>
          <a:noFill/>
          <a:ln w="9525">
            <a:noFill/>
            <a:miter lim="800000"/>
            <a:headEnd/>
            <a:tailEnd/>
          </a:ln>
        </p:spPr>
        <p:txBody>
          <a:bodyPr anchor="ctr"/>
          <a:lstStyle/>
          <a:p>
            <a:pPr fontAlgn="auto">
              <a:spcBef>
                <a:spcPts val="0"/>
              </a:spcBef>
              <a:spcAft>
                <a:spcPts val="0"/>
              </a:spcAft>
              <a:defRPr/>
            </a:pPr>
            <a:r>
              <a:rPr lang="en-US" sz="3600" b="1" kern="0"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8" name="TextBox 7"/>
          <p:cNvSpPr txBox="1"/>
          <p:nvPr/>
        </p:nvSpPr>
        <p:spPr>
          <a:xfrm>
            <a:off x="7983415" y="6435969"/>
            <a:ext cx="820616" cy="369332"/>
          </a:xfrm>
          <a:prstGeom prst="rect">
            <a:avLst/>
          </a:prstGeom>
          <a:noFill/>
        </p:spPr>
        <p:txBody>
          <a:bodyPr wrap="square" rtlCol="0">
            <a:spAutoFit/>
          </a:bodyPr>
          <a:lstStyle/>
          <a:p>
            <a:pPr algn="ctr"/>
            <a:fld id="{CA0DBCD8-86DC-4816-B473-F701647AFBBC}"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8114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533400" y="1638301"/>
            <a:ext cx="8077200" cy="4341876"/>
          </a:xfrm>
        </p:spPr>
        <p:txBody>
          <a:bodyPr rtlCol="0">
            <a:normAutofit/>
          </a:bodyPr>
          <a:lstStyle/>
          <a:p>
            <a:pPr marL="0" indent="0">
              <a:buFont typeface="Arial" panose="020B0604020202020204" pitchFamily="34" charset="0"/>
              <a:buNone/>
              <a:defRPr/>
            </a:pPr>
            <a:r>
              <a:rPr lang="en-US" b="1" dirty="0" smtClean="0"/>
              <a:t>Formative Assessment</a:t>
            </a:r>
          </a:p>
          <a:p>
            <a:pPr>
              <a:defRPr/>
            </a:pPr>
            <a:r>
              <a:rPr lang="en-US" sz="2800" dirty="0" smtClean="0"/>
              <a:t>Self-assessment</a:t>
            </a:r>
          </a:p>
          <a:p>
            <a:pPr>
              <a:defRPr/>
            </a:pPr>
            <a:r>
              <a:rPr lang="en-US" sz="2800" dirty="0" smtClean="0"/>
              <a:t>Goal-setting</a:t>
            </a:r>
          </a:p>
          <a:p>
            <a:pPr>
              <a:defRPr/>
            </a:pPr>
            <a:r>
              <a:rPr lang="en-US" sz="2800" dirty="0" smtClean="0"/>
              <a:t>Instructional planning using authentic teacher work such as lesson plans and assessments</a:t>
            </a:r>
          </a:p>
          <a:p>
            <a:pPr>
              <a:defRPr/>
            </a:pPr>
            <a:r>
              <a:rPr lang="en-US" sz="2800" dirty="0" smtClean="0"/>
              <a:t>Observations for learning</a:t>
            </a:r>
          </a:p>
          <a:p>
            <a:pPr>
              <a:defRPr/>
            </a:pPr>
            <a:r>
              <a:rPr lang="en-US" sz="2800" dirty="0" smtClean="0"/>
              <a:t>Analysis of student learning using student work and assessments</a:t>
            </a:r>
            <a:endParaRPr lang="en-US" altLang="en-US" dirty="0" smtClean="0"/>
          </a:p>
          <a:p>
            <a:pPr eaLnBrk="1" fontAlgn="auto" hangingPunct="1">
              <a:spcAft>
                <a:spcPts val="0"/>
              </a:spcAft>
              <a:buFont typeface="Wingdings" pitchFamily="2" charset="2"/>
              <a:buChar char="§"/>
              <a:defRPr/>
            </a:pPr>
            <a:endParaRPr lang="en-US" sz="2000" b="1" i="1" dirty="0" smtClean="0"/>
          </a:p>
        </p:txBody>
      </p:sp>
      <p:sp>
        <p:nvSpPr>
          <p:cNvPr id="40963" name="Rectangle 2"/>
          <p:cNvSpPr txBox="1">
            <a:spLocks noChangeArrowheads="1"/>
          </p:cNvSpPr>
          <p:nvPr/>
        </p:nvSpPr>
        <p:spPr bwMode="auto">
          <a:xfrm>
            <a:off x="0" y="11430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latin typeface="Arial" panose="020B0604020202020204" pitchFamily="34" charset="0"/>
                <a:cs typeface="Times New Roman" panose="02020603050405020304" pitchFamily="18" charset="0"/>
              </a:rPr>
              <a:t>      </a:t>
            </a:r>
            <a:endParaRPr lang="en-US" altLang="en-US" sz="1400" b="1">
              <a:solidFill>
                <a:schemeClr val="bg1"/>
              </a:solidFill>
              <a:latin typeface="Arial" panose="020B0604020202020204" pitchFamily="34" charset="0"/>
              <a:cs typeface="Times New Roman" panose="02020603050405020304" pitchFamily="18" charset="0"/>
            </a:endParaRPr>
          </a:p>
        </p:txBody>
      </p:sp>
      <p:pic>
        <p:nvPicPr>
          <p:cNvPr id="40964"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0100"/>
            <a:ext cx="973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txBox="1">
            <a:spLocks/>
          </p:cNvSpPr>
          <p:nvPr/>
        </p:nvSpPr>
        <p:spPr bwMode="auto">
          <a:xfrm>
            <a:off x="381000" y="0"/>
            <a:ext cx="8397240" cy="990600"/>
          </a:xfrm>
          <a:prstGeom prst="rect">
            <a:avLst/>
          </a:prstGeom>
          <a:noFill/>
          <a:ln w="9525">
            <a:noFill/>
            <a:miter lim="800000"/>
            <a:headEnd/>
            <a:tailEnd/>
          </a:ln>
        </p:spPr>
        <p:txBody>
          <a:bodyPr anchor="ctr"/>
          <a:lstStyle/>
          <a:p>
            <a:pPr fontAlgn="auto">
              <a:spcBef>
                <a:spcPts val="0"/>
              </a:spcBef>
              <a:spcAft>
                <a:spcPts val="0"/>
              </a:spcAft>
              <a:defRPr/>
            </a:pPr>
            <a:r>
              <a:rPr lang="en-US" sz="3600" b="1" kern="0"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4EC36DF2-2063-444D-B07D-6D3FCD8C5443}"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0321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0" y="11430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latin typeface="Arial" panose="020B0604020202020204" pitchFamily="34" charset="0"/>
                <a:cs typeface="Times New Roman" panose="02020603050405020304" pitchFamily="18" charset="0"/>
              </a:rPr>
              <a:t>      </a:t>
            </a:r>
            <a:endParaRPr lang="en-US" altLang="en-US" sz="1400" b="1">
              <a:solidFill>
                <a:schemeClr val="bg1"/>
              </a:solidFill>
              <a:latin typeface="Arial" panose="020B0604020202020204" pitchFamily="34" charset="0"/>
              <a:cs typeface="Times New Roman" panose="02020603050405020304" pitchFamily="18" charset="0"/>
            </a:endParaRPr>
          </a:p>
        </p:txBody>
      </p:sp>
      <p:pic>
        <p:nvPicPr>
          <p:cNvPr id="40964"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0100"/>
            <a:ext cx="973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txBox="1">
            <a:spLocks/>
          </p:cNvSpPr>
          <p:nvPr/>
        </p:nvSpPr>
        <p:spPr bwMode="auto">
          <a:xfrm>
            <a:off x="381000" y="0"/>
            <a:ext cx="8397240" cy="990600"/>
          </a:xfrm>
          <a:prstGeom prst="rect">
            <a:avLst/>
          </a:prstGeom>
          <a:noFill/>
          <a:ln w="9525">
            <a:noFill/>
            <a:miter lim="800000"/>
            <a:headEnd/>
            <a:tailEnd/>
          </a:ln>
        </p:spPr>
        <p:txBody>
          <a:bodyPr anchor="ctr"/>
          <a:lstStyle/>
          <a:p>
            <a:pPr fontAlgn="auto">
              <a:spcBef>
                <a:spcPts val="0"/>
              </a:spcBef>
              <a:spcAft>
                <a:spcPts val="0"/>
              </a:spcAft>
              <a:defRPr/>
            </a:pPr>
            <a:r>
              <a:rPr lang="en-US" sz="3600" b="1" kern="0" dirty="0">
                <a:solidFill>
                  <a:srgbClr val="C00000"/>
                </a:solidFill>
                <a:latin typeface="Arial" panose="020B0604020202020204" pitchFamily="34" charset="0"/>
                <a:ea typeface="+mj-ea"/>
                <a:cs typeface="Arial" panose="020B0604020202020204" pitchFamily="34" charset="0"/>
              </a:rPr>
              <a:t>Ohio Resident Educator Program</a:t>
            </a:r>
          </a:p>
        </p:txBody>
      </p:sp>
      <p:graphicFrame>
        <p:nvGraphicFramePr>
          <p:cNvPr id="2" name="Table 1"/>
          <p:cNvGraphicFramePr>
            <a:graphicFrameLocks noGrp="1"/>
          </p:cNvGraphicFramePr>
          <p:nvPr>
            <p:extLst>
              <p:ext uri="{D42A27DB-BD31-4B8C-83A1-F6EECF244321}">
                <p14:modId xmlns:p14="http://schemas.microsoft.com/office/powerpoint/2010/main" val="4100995234"/>
              </p:ext>
            </p:extLst>
          </p:nvPr>
        </p:nvGraphicFramePr>
        <p:xfrm>
          <a:off x="381000" y="1638300"/>
          <a:ext cx="8478520" cy="4610580"/>
        </p:xfrm>
        <a:graphic>
          <a:graphicData uri="http://schemas.openxmlformats.org/drawingml/2006/table">
            <a:tbl>
              <a:tblPr firstRow="1" bandRow="1">
                <a:tableStyleId>{5C22544A-7EE6-4342-B048-85BDC9FD1C3A}</a:tableStyleId>
              </a:tblPr>
              <a:tblGrid>
                <a:gridCol w="3773282"/>
                <a:gridCol w="4705238"/>
              </a:tblGrid>
              <a:tr h="351673">
                <a:tc>
                  <a:txBody>
                    <a:bodyPr/>
                    <a:lstStyle/>
                    <a:p>
                      <a:r>
                        <a:rPr lang="en-US" sz="1600" dirty="0" smtClean="0"/>
                        <a:t>Formative Assessment Practices</a:t>
                      </a:r>
                      <a:endParaRPr lang="en-US" sz="1600" dirty="0"/>
                    </a:p>
                  </a:txBody>
                  <a:tcPr/>
                </a:tc>
                <a:tc>
                  <a:txBody>
                    <a:bodyPr/>
                    <a:lstStyle/>
                    <a:p>
                      <a:r>
                        <a:rPr lang="en-US" sz="1600" dirty="0" smtClean="0"/>
                        <a:t>Required</a:t>
                      </a:r>
                      <a:r>
                        <a:rPr lang="en-US" sz="1600" baseline="0" dirty="0" smtClean="0"/>
                        <a:t> Program tool from Mentor Tool Kit</a:t>
                      </a:r>
                      <a:endParaRPr lang="en-US" sz="1600" dirty="0"/>
                    </a:p>
                  </a:txBody>
                  <a:tcPr/>
                </a:tc>
              </a:tr>
              <a:tr h="6069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Self-assessment</a:t>
                      </a:r>
                    </a:p>
                    <a:p>
                      <a:endParaRPr lang="en-US" sz="1600" dirty="0"/>
                    </a:p>
                  </a:txBody>
                  <a:tcPr/>
                </a:tc>
                <a:tc>
                  <a:txBody>
                    <a:bodyPr/>
                    <a:lstStyle/>
                    <a:p>
                      <a:r>
                        <a:rPr lang="en-US" sz="1600" dirty="0" smtClean="0"/>
                        <a:t>Annually complete the Ohio Teacher Evaluation</a:t>
                      </a:r>
                      <a:r>
                        <a:rPr lang="en-US" sz="1600" baseline="0" dirty="0" smtClean="0"/>
                        <a:t> System (OTES) Self-Assessment</a:t>
                      </a:r>
                      <a:endParaRPr lang="en-US" sz="1600" dirty="0"/>
                    </a:p>
                  </a:txBody>
                  <a:tcPr/>
                </a:tc>
              </a:tr>
              <a:tr h="6069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Goal-setting</a:t>
                      </a:r>
                    </a:p>
                    <a:p>
                      <a:endParaRPr lang="en-US" sz="1600" dirty="0"/>
                    </a:p>
                  </a:txBody>
                  <a:tcPr/>
                </a:tc>
                <a:tc>
                  <a:txBody>
                    <a:bodyPr/>
                    <a:lstStyle/>
                    <a:p>
                      <a:r>
                        <a:rPr lang="en-US" sz="1600" dirty="0" smtClean="0"/>
                        <a:t>Annually use the same professional growth plan </a:t>
                      </a:r>
                      <a:r>
                        <a:rPr lang="en-US" sz="1600" u="sng" dirty="0" smtClean="0"/>
                        <a:t>or</a:t>
                      </a:r>
                      <a:r>
                        <a:rPr lang="en-US" sz="1600" u="sng" baseline="0" dirty="0" smtClean="0"/>
                        <a:t> </a:t>
                      </a:r>
                      <a:r>
                        <a:rPr lang="en-US" sz="1600" u="none" baseline="0" dirty="0" smtClean="0"/>
                        <a:t>improvement plan for OTES as well as the REP</a:t>
                      </a:r>
                      <a:endParaRPr lang="en-US" sz="1600" dirty="0"/>
                    </a:p>
                  </a:txBody>
                  <a:tcPr/>
                </a:tc>
              </a:tr>
              <a:tr h="11272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Instructional planning using authentic teacher work such as lesson plans and assessments</a:t>
                      </a:r>
                    </a:p>
                    <a:p>
                      <a:endParaRPr lang="en-US" sz="1600" dirty="0"/>
                    </a:p>
                  </a:txBody>
                  <a:tcPr/>
                </a:tc>
                <a:tc>
                  <a:txBody>
                    <a:bodyPr/>
                    <a:lstStyle/>
                    <a:p>
                      <a:r>
                        <a:rPr lang="en-US" sz="1600" dirty="0" smtClean="0"/>
                        <a:t>Reflect on teacher work that shows the continual implementation of the “Plan, Teach, Assess, Reflect, Revise” teaching-learning cycle by completing a collaborative log or interactive journal (or other locally developed collaborative tools)</a:t>
                      </a:r>
                      <a:endParaRPr lang="en-US" sz="1600" dirty="0"/>
                    </a:p>
                  </a:txBody>
                  <a:tcPr/>
                </a:tc>
              </a:tr>
              <a:tr h="6069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Observations for learning</a:t>
                      </a:r>
                    </a:p>
                    <a:p>
                      <a:endParaRPr lang="en-US" sz="1600" dirty="0"/>
                    </a:p>
                  </a:txBody>
                  <a:tcPr/>
                </a:tc>
                <a:tc>
                  <a:txBody>
                    <a:bodyPr/>
                    <a:lstStyle/>
                    <a:p>
                      <a:r>
                        <a:rPr lang="en-US" sz="1600" dirty="0" smtClean="0"/>
                        <a:t>During the mentoring in program years 1 and 2, mentors annually complete one (1) formal observation</a:t>
                      </a:r>
                      <a:endParaRPr lang="en-US" sz="1600" dirty="0"/>
                    </a:p>
                  </a:txBody>
                  <a:tcPr/>
                </a:tc>
              </a:tr>
              <a:tr h="1127279">
                <a:tc>
                  <a:txBody>
                    <a:bodyPr/>
                    <a:lstStyle/>
                    <a:p>
                      <a:pPr>
                        <a:defRPr/>
                      </a:pPr>
                      <a:r>
                        <a:rPr lang="en-US" sz="1600" dirty="0" smtClean="0"/>
                        <a:t>Analysis of student learning using student work and assessments</a:t>
                      </a:r>
                      <a:endParaRPr lang="en-US" altLang="en-US" sz="1600" dirty="0" smtClean="0"/>
                    </a:p>
                    <a:p>
                      <a:pPr eaLnBrk="1" fontAlgn="auto" hangingPunct="1">
                        <a:spcAft>
                          <a:spcPts val="0"/>
                        </a:spcAft>
                        <a:buFont typeface="Wingdings" pitchFamily="2" charset="2"/>
                        <a:buChar char="§"/>
                        <a:defRPr/>
                      </a:pPr>
                      <a:endParaRPr lang="en-US" sz="1600" b="1" i="1" dirty="0" smtClean="0"/>
                    </a:p>
                    <a:p>
                      <a:endParaRPr lang="en-US" sz="1600" dirty="0"/>
                    </a:p>
                  </a:txBody>
                  <a:tcPr/>
                </a:tc>
                <a:tc>
                  <a:txBody>
                    <a:bodyPr/>
                    <a:lstStyle/>
                    <a:p>
                      <a:r>
                        <a:rPr lang="en-US" sz="1600" dirty="0" smtClean="0"/>
                        <a:t>During the mentoring in program years1 and 2, use the state’s Gathering and Synthesizing Data Tool (or other locally developed data tool)to analyze student work.</a:t>
                      </a:r>
                      <a:endParaRPr lang="en-US" sz="1600" dirty="0"/>
                    </a:p>
                  </a:txBody>
                  <a:tcPr/>
                </a:tc>
              </a:tr>
            </a:tbl>
          </a:graphicData>
        </a:graphic>
      </p:graphicFrame>
      <p:sp>
        <p:nvSpPr>
          <p:cNvPr id="6" name="TextBox 5"/>
          <p:cNvSpPr txBox="1"/>
          <p:nvPr/>
        </p:nvSpPr>
        <p:spPr>
          <a:xfrm>
            <a:off x="7983415" y="6435969"/>
            <a:ext cx="820616" cy="369332"/>
          </a:xfrm>
          <a:prstGeom prst="rect">
            <a:avLst/>
          </a:prstGeom>
          <a:noFill/>
        </p:spPr>
        <p:txBody>
          <a:bodyPr wrap="square" rtlCol="0">
            <a:spAutoFit/>
          </a:bodyPr>
          <a:lstStyle/>
          <a:p>
            <a:pPr algn="ctr"/>
            <a:fld id="{F7B4EFBB-91AF-4D11-B0D1-DF3B06DB6F3F}"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3130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43011"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Content Placeholder 6"/>
          <p:cNvSpPr>
            <a:spLocks noGrp="1"/>
          </p:cNvSpPr>
          <p:nvPr>
            <p:ph idx="1"/>
          </p:nvPr>
        </p:nvSpPr>
        <p:spPr>
          <a:xfrm>
            <a:off x="673608" y="1974215"/>
            <a:ext cx="7391400" cy="3733800"/>
          </a:xfrm>
        </p:spPr>
        <p:txBody>
          <a:bodyPr/>
          <a:lstStyle/>
          <a:p>
            <a:pPr eaLnBrk="1" hangingPunct="1">
              <a:buFontTx/>
              <a:buNone/>
            </a:pPr>
            <a:r>
              <a:rPr lang="en-US" altLang="en-US" b="1" dirty="0" smtClean="0"/>
              <a:t>Formative Assessment</a:t>
            </a:r>
          </a:p>
          <a:p>
            <a:pPr eaLnBrk="1" hangingPunct="1">
              <a:buFontTx/>
              <a:buNone/>
            </a:pPr>
            <a:endParaRPr lang="en-US" altLang="en-US" sz="1200" b="1" dirty="0" smtClean="0"/>
          </a:p>
          <a:p>
            <a:pPr eaLnBrk="1" hangingPunct="1">
              <a:buFont typeface="Wingdings" panose="05000000000000000000" pitchFamily="2" charset="2"/>
              <a:buChar char="§"/>
            </a:pPr>
            <a:r>
              <a:rPr lang="en-US" altLang="en-US" sz="2800" dirty="0" smtClean="0"/>
              <a:t>Mentor and principal communication</a:t>
            </a:r>
          </a:p>
          <a:p>
            <a:pPr eaLnBrk="1" hangingPunct="1">
              <a:buFont typeface="Wingdings" panose="05000000000000000000" pitchFamily="2" charset="2"/>
              <a:buChar char="§"/>
            </a:pPr>
            <a:r>
              <a:rPr lang="en-US" altLang="en-US" sz="2800" dirty="0" smtClean="0"/>
              <a:t>Resident Educator program processes, protocols and tools</a:t>
            </a:r>
          </a:p>
          <a:p>
            <a:pPr eaLnBrk="1" hangingPunct="1">
              <a:buFont typeface="Wingdings" panose="05000000000000000000" pitchFamily="2" charset="2"/>
              <a:buChar char="§"/>
            </a:pPr>
            <a:r>
              <a:rPr lang="en-US" altLang="en-US" sz="2800" dirty="0" smtClean="0"/>
              <a:t>Collection of evidence and artifacts</a:t>
            </a:r>
          </a:p>
          <a:p>
            <a:pPr eaLnBrk="1" hangingPunct="1">
              <a:buFont typeface="Wingdings" panose="05000000000000000000" pitchFamily="2" charset="2"/>
              <a:buChar char="§"/>
            </a:pPr>
            <a:endParaRPr lang="en-US" altLang="en-US" dirty="0" smtClean="0"/>
          </a:p>
          <a:p>
            <a:pPr eaLnBrk="1" hangingPunct="1"/>
            <a:endParaRPr lang="en-US" altLang="en-US" dirty="0" smtClean="0"/>
          </a:p>
        </p:txBody>
      </p:sp>
      <p:sp>
        <p:nvSpPr>
          <p:cNvPr id="7" name="Title 4"/>
          <p:cNvSpPr txBox="1">
            <a:spLocks/>
          </p:cNvSpPr>
          <p:nvPr/>
        </p:nvSpPr>
        <p:spPr bwMode="auto">
          <a:xfrm>
            <a:off x="457200" y="178181"/>
            <a:ext cx="8366760" cy="785368"/>
          </a:xfrm>
          <a:prstGeom prst="rect">
            <a:avLst/>
          </a:prstGeom>
          <a:noFill/>
          <a:ln w="9525">
            <a:noFill/>
            <a:miter lim="800000"/>
            <a:headEnd/>
            <a:tailEnd/>
          </a:ln>
        </p:spPr>
        <p:txBody>
          <a:bodyPr anchor="ctr"/>
          <a:lstStyle/>
          <a:p>
            <a:pPr fontAlgn="auto">
              <a:spcBef>
                <a:spcPts val="0"/>
              </a:spcBef>
              <a:spcAft>
                <a:spcPts val="0"/>
              </a:spcAft>
              <a:defRPr/>
            </a:pPr>
            <a:r>
              <a:rPr lang="en-US" sz="3600" b="1" kern="0"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071556F9-B60D-4D3A-BA2C-DC4A6AA65AFD}"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91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45059"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ontent Placeholder 6"/>
          <p:cNvSpPr>
            <a:spLocks noGrp="1"/>
          </p:cNvSpPr>
          <p:nvPr>
            <p:ph idx="1"/>
          </p:nvPr>
        </p:nvSpPr>
        <p:spPr>
          <a:xfrm>
            <a:off x="548640" y="2001901"/>
            <a:ext cx="7680960" cy="685800"/>
          </a:xfrm>
        </p:spPr>
        <p:txBody>
          <a:bodyPr/>
          <a:lstStyle/>
          <a:p>
            <a:pPr algn="ctr" eaLnBrk="1" hangingPunct="1">
              <a:buFontTx/>
              <a:buNone/>
              <a:defRPr/>
            </a:pPr>
            <a:r>
              <a:rPr lang="en-US" sz="2800" b="1" dirty="0" smtClean="0"/>
              <a:t>Resident Educator Summative Assessment (RESA)</a:t>
            </a:r>
          </a:p>
          <a:p>
            <a:pPr algn="ctr" eaLnBrk="1" hangingPunct="1">
              <a:buFontTx/>
              <a:buNone/>
              <a:defRPr/>
            </a:pPr>
            <a:endParaRPr lang="en-US" sz="2800" b="1" dirty="0" smtClean="0"/>
          </a:p>
          <a:p>
            <a:pPr marL="0" indent="0" algn="ctr" eaLnBrk="1" hangingPunct="1">
              <a:buFont typeface="Arial" panose="020B0604020202020204" pitchFamily="34" charset="0"/>
              <a:buNone/>
              <a:defRPr/>
            </a:pPr>
            <a:endParaRPr lang="en-US" sz="2800" dirty="0" smtClean="0"/>
          </a:p>
          <a:p>
            <a:pPr algn="ctr" eaLnBrk="1" hangingPunct="1">
              <a:defRPr/>
            </a:pPr>
            <a:endParaRPr lang="en-US" sz="2800" dirty="0" smtClean="0"/>
          </a:p>
        </p:txBody>
      </p:sp>
      <p:sp>
        <p:nvSpPr>
          <p:cNvPr id="10" name="Content Placeholder 2"/>
          <p:cNvSpPr txBox="1">
            <a:spLocks/>
          </p:cNvSpPr>
          <p:nvPr/>
        </p:nvSpPr>
        <p:spPr bwMode="auto">
          <a:xfrm>
            <a:off x="685800" y="3048000"/>
            <a:ext cx="7200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2800" b="1" dirty="0" smtClean="0">
                <a:latin typeface="Arial" panose="020B0604020202020204" pitchFamily="34" charset="0"/>
                <a:cs typeface="Arial" panose="020B0604020202020204" pitchFamily="34" charset="0"/>
              </a:rPr>
              <a:t>Purpose: </a:t>
            </a:r>
            <a:r>
              <a:rPr lang="en-US" sz="2800" dirty="0" smtClean="0">
                <a:latin typeface="Arial" panose="020B0604020202020204" pitchFamily="34" charset="0"/>
                <a:cs typeface="Arial" panose="020B0604020202020204" pitchFamily="34" charset="0"/>
              </a:rPr>
              <a:t>To assess Resident Educators’ skills and practices as measured by proficiency on the Ohio Standards for the Teaching Profession</a:t>
            </a:r>
          </a:p>
          <a:p>
            <a:pPr marL="0" indent="0" eaLnBrk="1" hangingPunct="1">
              <a:buFont typeface="Arial" pitchFamily="34" charset="0"/>
              <a:buNone/>
              <a:defRPr/>
            </a:pPr>
            <a:endParaRPr lang="en-US" sz="2000" dirty="0" smtClean="0">
              <a:latin typeface="Arial" panose="020B0604020202020204" pitchFamily="34" charset="0"/>
              <a:cs typeface="Arial" panose="020B0604020202020204" pitchFamily="34" charset="0"/>
            </a:endParaRPr>
          </a:p>
          <a:p>
            <a:pPr marL="0" indent="0" eaLnBrk="1" hangingPunct="1">
              <a:buFont typeface="Arial" pitchFamily="34" charset="0"/>
              <a:buNone/>
              <a:defRPr/>
            </a:pPr>
            <a:r>
              <a:rPr lang="en-US" sz="2000" dirty="0" smtClean="0">
                <a:latin typeface="Arial" panose="020B0604020202020204" pitchFamily="34" charset="0"/>
                <a:cs typeface="Arial" panose="020B0604020202020204" pitchFamily="34" charset="0"/>
              </a:rPr>
              <a:t>Developed through collaboration with national experts in the field, Educopia, &amp; the Ohio Department of Education</a:t>
            </a:r>
          </a:p>
          <a:p>
            <a:pPr eaLnBrk="1" hangingPunct="1">
              <a:defRPr/>
            </a:pPr>
            <a:endParaRPr lang="en-US" dirty="0">
              <a:latin typeface="Arial" panose="020B0604020202020204" pitchFamily="34" charset="0"/>
              <a:cs typeface="Arial" panose="020B0604020202020204" pitchFamily="34" charset="0"/>
            </a:endParaRPr>
          </a:p>
        </p:txBody>
      </p:sp>
      <p:sp>
        <p:nvSpPr>
          <p:cNvPr id="8" name="Title 4"/>
          <p:cNvSpPr txBox="1">
            <a:spLocks/>
          </p:cNvSpPr>
          <p:nvPr/>
        </p:nvSpPr>
        <p:spPr bwMode="auto">
          <a:xfrm>
            <a:off x="457200" y="135001"/>
            <a:ext cx="7957820" cy="990600"/>
          </a:xfrm>
          <a:prstGeom prst="rect">
            <a:avLst/>
          </a:prstGeom>
          <a:noFill/>
          <a:ln w="9525">
            <a:noFill/>
            <a:miter lim="800000"/>
            <a:headEnd/>
            <a:tailEnd/>
          </a:ln>
        </p:spPr>
        <p:txBody>
          <a:bodyPr anchor="ctr"/>
          <a:lstStyle/>
          <a:p>
            <a:pPr fontAlgn="auto">
              <a:spcBef>
                <a:spcPts val="0"/>
              </a:spcBef>
              <a:spcAft>
                <a:spcPts val="0"/>
              </a:spcAft>
              <a:defRPr/>
            </a:pPr>
            <a:r>
              <a:rPr lang="en-US" sz="3600" b="1" kern="0"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7" name="TextBox 6"/>
          <p:cNvSpPr txBox="1"/>
          <p:nvPr/>
        </p:nvSpPr>
        <p:spPr>
          <a:xfrm>
            <a:off x="7983415" y="6435969"/>
            <a:ext cx="820616" cy="369332"/>
          </a:xfrm>
          <a:prstGeom prst="rect">
            <a:avLst/>
          </a:prstGeom>
          <a:noFill/>
        </p:spPr>
        <p:txBody>
          <a:bodyPr wrap="square" rtlCol="0">
            <a:spAutoFit/>
          </a:bodyPr>
          <a:lstStyle/>
          <a:p>
            <a:pPr algn="ctr"/>
            <a:fld id="{EB6C24F4-35E8-4922-851A-D0B41CF28481}"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9683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914400" y="3048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a:p>
            <a:pPr eaLnBrk="1" hangingPunct="1">
              <a:spcBef>
                <a:spcPct val="0"/>
              </a:spcBef>
              <a:buFontTx/>
              <a:buNone/>
            </a:pPr>
            <a:r>
              <a:rPr lang="en-US" altLang="en-US" sz="1800"/>
              <a:t> </a:t>
            </a:r>
          </a:p>
        </p:txBody>
      </p:sp>
      <p:sp>
        <p:nvSpPr>
          <p:cNvPr id="83971" name="Title 3"/>
          <p:cNvSpPr>
            <a:spLocks noGrp="1"/>
          </p:cNvSpPr>
          <p:nvPr>
            <p:ph type="title"/>
          </p:nvPr>
        </p:nvSpPr>
        <p:spPr>
          <a:xfrm>
            <a:off x="457200" y="326735"/>
            <a:ext cx="7534656"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RESA Implementation</a:t>
            </a:r>
          </a:p>
        </p:txBody>
      </p:sp>
      <p:sp>
        <p:nvSpPr>
          <p:cNvPr id="6" name="Content Placeholder 5"/>
          <p:cNvSpPr>
            <a:spLocks noGrp="1"/>
          </p:cNvSpPr>
          <p:nvPr>
            <p:ph idx="1"/>
          </p:nvPr>
        </p:nvSpPr>
        <p:spPr>
          <a:xfrm>
            <a:off x="457200" y="1524000"/>
            <a:ext cx="8229600" cy="4525963"/>
          </a:xfrm>
        </p:spPr>
        <p:txBody>
          <a:bodyPr>
            <a:normAutofit/>
          </a:bodyPr>
          <a:lstStyle/>
          <a:p>
            <a:pPr marL="0" indent="0" eaLnBrk="1" hangingPunct="1">
              <a:buFont typeface="Arial" panose="020B0604020202020204" pitchFamily="34" charset="0"/>
              <a:buNone/>
              <a:defRPr/>
            </a:pPr>
            <a:endParaRPr lang="en-US" dirty="0" smtClean="0"/>
          </a:p>
          <a:p>
            <a:pPr marL="0" indent="0" eaLnBrk="1" hangingPunct="1">
              <a:buFont typeface="Arial" panose="020B0604020202020204" pitchFamily="34" charset="0"/>
              <a:buNone/>
              <a:defRPr/>
            </a:pPr>
            <a:r>
              <a:rPr lang="en-US" dirty="0" smtClean="0"/>
              <a:t>Costs to implement RESA (use of Educopia software platform; site licenses; assessors; facilitation training, etc.) paid by ODE.</a:t>
            </a:r>
          </a:p>
          <a:p>
            <a:pPr marL="0" indent="0" eaLnBrk="1" hangingPunct="1">
              <a:buFont typeface="Arial" panose="020B0604020202020204" pitchFamily="34" charset="0"/>
              <a:buNone/>
              <a:defRPr/>
            </a:pPr>
            <a:endParaRPr lang="en-US" dirty="0"/>
          </a:p>
          <a:p>
            <a:pPr marL="0" indent="0" eaLnBrk="1" hangingPunct="1">
              <a:buFont typeface="Arial" panose="020B0604020202020204" pitchFamily="34" charset="0"/>
              <a:buNone/>
              <a:defRPr/>
            </a:pPr>
            <a:r>
              <a:rPr lang="en-US" dirty="0" smtClean="0"/>
              <a:t>Districts must provide necessary support for successful implementation (facilitator, technology).</a:t>
            </a:r>
          </a:p>
          <a:p>
            <a:pPr marL="0" indent="0" eaLnBrk="1" hangingPunct="1">
              <a:buFont typeface="Arial" panose="020B0604020202020204" pitchFamily="34" charset="0"/>
              <a:buNone/>
              <a:defRPr/>
            </a:pPr>
            <a:endParaRPr lang="en-US" sz="2800" dirty="0" smtClean="0"/>
          </a:p>
          <a:p>
            <a:pPr marL="0" indent="0" eaLnBrk="1" hangingPunct="1">
              <a:buFont typeface="Arial" panose="020B0604020202020204" pitchFamily="34" charset="0"/>
              <a:buNone/>
              <a:defRPr/>
            </a:pPr>
            <a:endParaRPr lang="en-US" sz="2800" dirty="0" smtClean="0"/>
          </a:p>
          <a:p>
            <a:pPr eaLnBrk="1" hangingPunct="1">
              <a:defRPr/>
            </a:pPr>
            <a:endParaRPr lang="en-US" sz="2800" dirty="0"/>
          </a:p>
        </p:txBody>
      </p:sp>
      <p:grpSp>
        <p:nvGrpSpPr>
          <p:cNvPr id="83973" name="Group 6"/>
          <p:cNvGrpSpPr>
            <a:grpSpLocks/>
          </p:cNvGrpSpPr>
          <p:nvPr/>
        </p:nvGrpSpPr>
        <p:grpSpPr bwMode="auto">
          <a:xfrm>
            <a:off x="0" y="685800"/>
            <a:ext cx="9144000" cy="787400"/>
            <a:chOff x="0" y="685800"/>
            <a:chExt cx="9144000" cy="787400"/>
          </a:xfrm>
        </p:grpSpPr>
        <p:sp>
          <p:nvSpPr>
            <p:cNvPr id="83976"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83977"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7983415" y="6435969"/>
            <a:ext cx="820616" cy="369332"/>
          </a:xfrm>
          <a:prstGeom prst="rect">
            <a:avLst/>
          </a:prstGeom>
          <a:noFill/>
        </p:spPr>
        <p:txBody>
          <a:bodyPr wrap="square" rtlCol="0">
            <a:spAutoFit/>
          </a:bodyPr>
          <a:lstStyle/>
          <a:p>
            <a:pPr algn="ctr"/>
            <a:fld id="{C8B6BF53-4DC8-4E08-B73F-26D4AF61789A}"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46520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300557900"/>
              </p:ext>
            </p:extLst>
          </p:nvPr>
        </p:nvGraphicFramePr>
        <p:xfrm>
          <a:off x="0" y="1828800"/>
          <a:ext cx="9144000"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4"/>
          <p:cNvSpPr txBox="1">
            <a:spLocks/>
          </p:cNvSpPr>
          <p:nvPr/>
        </p:nvSpPr>
        <p:spPr bwMode="auto">
          <a:xfrm>
            <a:off x="457200" y="39116"/>
            <a:ext cx="7518908" cy="990600"/>
          </a:xfrm>
          <a:prstGeom prst="rect">
            <a:avLst/>
          </a:prstGeom>
          <a:noFill/>
          <a:ln w="9525">
            <a:noFill/>
            <a:miter lim="800000"/>
            <a:headEnd/>
            <a:tailEnd/>
          </a:ln>
        </p:spPr>
        <p:txBody>
          <a:bodyPr anchor="ctr"/>
          <a:lstStyle/>
          <a:p>
            <a:pPr fontAlgn="auto">
              <a:spcBef>
                <a:spcPts val="0"/>
              </a:spcBef>
              <a:spcAft>
                <a:spcPts val="0"/>
              </a:spcAft>
              <a:defRPr/>
            </a:pPr>
            <a:r>
              <a:rPr lang="en-US" sz="3600" b="1" kern="0"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5"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7" name="Picture 2" descr="C:\Users\rebecca.schell\Desktop\r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91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983415" y="6435969"/>
            <a:ext cx="820616" cy="369332"/>
          </a:xfrm>
          <a:prstGeom prst="rect">
            <a:avLst/>
          </a:prstGeom>
          <a:noFill/>
        </p:spPr>
        <p:txBody>
          <a:bodyPr wrap="square" rtlCol="0">
            <a:spAutoFit/>
          </a:bodyPr>
          <a:lstStyle/>
          <a:p>
            <a:pPr algn="ctr"/>
            <a:fld id="{26375848-76E6-4FCF-81DA-39378084EE9E}"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00465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29768" y="29238"/>
            <a:ext cx="7799832"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Resident Educator Support System</a:t>
            </a:r>
            <a:endParaRPr lang="en-US" altLang="en-US" sz="4000" b="1" dirty="0" smtClean="0">
              <a:latin typeface="Arial" panose="020B0604020202020204" pitchFamily="34" charset="0"/>
              <a:cs typeface="Arial" panose="020B0604020202020204" pitchFamily="34" charset="0"/>
            </a:endParaRPr>
          </a:p>
        </p:txBody>
      </p:sp>
      <p:sp>
        <p:nvSpPr>
          <p:cNvPr id="49155" name="Rectangle 2"/>
          <p:cNvSpPr txBox="1">
            <a:spLocks noChangeArrowheads="1"/>
          </p:cNvSpPr>
          <p:nvPr/>
        </p:nvSpPr>
        <p:spPr bwMode="auto">
          <a:xfrm>
            <a:off x="0" y="9144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49156"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9600"/>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 descr="image00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981200" y="1371600"/>
            <a:ext cx="4572000" cy="4486275"/>
          </a:xfrm>
        </p:spPr>
      </p:pic>
      <p:sp>
        <p:nvSpPr>
          <p:cNvPr id="6" name="TextBox 5"/>
          <p:cNvSpPr txBox="1"/>
          <p:nvPr/>
        </p:nvSpPr>
        <p:spPr>
          <a:xfrm>
            <a:off x="7983415" y="6435969"/>
            <a:ext cx="820616" cy="369332"/>
          </a:xfrm>
          <a:prstGeom prst="rect">
            <a:avLst/>
          </a:prstGeom>
          <a:noFill/>
        </p:spPr>
        <p:txBody>
          <a:bodyPr wrap="square" rtlCol="0">
            <a:spAutoFit/>
          </a:bodyPr>
          <a:lstStyle/>
          <a:p>
            <a:pPr algn="ctr"/>
            <a:fld id="{8663CD4A-64B7-42D7-962E-7C0CFB449454}"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7235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724400"/>
            <a:ext cx="7772400" cy="1143000"/>
          </a:xfrm>
        </p:spPr>
        <p:txBody>
          <a:bodyPr rtlCol="0">
            <a:normAutofit fontScale="90000"/>
          </a:bodyPr>
          <a:lstStyle/>
          <a:p>
            <a:pPr eaLnBrk="1" fontAlgn="auto" hangingPunct="1">
              <a:spcAft>
                <a:spcPts val="0"/>
              </a:spcAft>
              <a:defRPr/>
            </a:pPr>
            <a:r>
              <a:rPr lang="en-US" sz="3200" dirty="0" smtClean="0">
                <a:solidFill>
                  <a:srgbClr val="C00000"/>
                </a:solidFill>
              </a:rPr>
              <a:t>“</a:t>
            </a:r>
            <a:r>
              <a:rPr lang="en-US" sz="3200" dirty="0" smtClean="0">
                <a:solidFill>
                  <a:srgbClr val="C00000"/>
                </a:solidFill>
                <a:latin typeface="Palatino Linotype" pitchFamily="18" charset="0"/>
              </a:rPr>
              <a:t>How can I be a </a:t>
            </a:r>
            <a:r>
              <a:rPr lang="en-US" sz="3600" dirty="0" smtClean="0">
                <a:solidFill>
                  <a:srgbClr val="C00000"/>
                </a:solidFill>
                <a:latin typeface="Palatino Linotype" pitchFamily="18" charset="0"/>
              </a:rPr>
              <a:t>better educator </a:t>
            </a:r>
            <a:br>
              <a:rPr lang="en-US" sz="3600" dirty="0" smtClean="0">
                <a:solidFill>
                  <a:srgbClr val="C00000"/>
                </a:solidFill>
                <a:latin typeface="Palatino Linotype" pitchFamily="18" charset="0"/>
              </a:rPr>
            </a:br>
            <a:r>
              <a:rPr lang="en-US" sz="3600" dirty="0" smtClean="0">
                <a:solidFill>
                  <a:srgbClr val="C00000"/>
                </a:solidFill>
                <a:latin typeface="Palatino Linotype" pitchFamily="18" charset="0"/>
              </a:rPr>
              <a:t>tomorrow </a:t>
            </a:r>
            <a:r>
              <a:rPr lang="en-US" sz="3200" dirty="0" smtClean="0">
                <a:solidFill>
                  <a:srgbClr val="C00000"/>
                </a:solidFill>
                <a:latin typeface="Palatino Linotype" pitchFamily="18" charset="0"/>
              </a:rPr>
              <a:t>than I am today?” </a:t>
            </a:r>
            <a:r>
              <a:rPr lang="en-US" sz="3200" dirty="0" smtClean="0">
                <a:latin typeface="Palatino Linotype" pitchFamily="18" charset="0"/>
              </a:rPr>
              <a:t/>
            </a:r>
            <a:br>
              <a:rPr lang="en-US" sz="3200" dirty="0" smtClean="0">
                <a:latin typeface="Palatino Linotype" pitchFamily="18" charset="0"/>
              </a:rPr>
            </a:br>
            <a:r>
              <a:rPr lang="en-US" sz="3200" dirty="0" smtClean="0"/>
              <a:t/>
            </a:r>
            <a:br>
              <a:rPr lang="en-US" sz="3200" dirty="0" smtClean="0"/>
            </a:br>
            <a:endParaRPr lang="en-US" sz="1600" dirty="0"/>
          </a:p>
        </p:txBody>
      </p:sp>
      <p:sp>
        <p:nvSpPr>
          <p:cNvPr id="11" name="Title 1"/>
          <p:cNvSpPr txBox="1">
            <a:spLocks/>
          </p:cNvSpPr>
          <p:nvPr/>
        </p:nvSpPr>
        <p:spPr bwMode="auto">
          <a:xfrm>
            <a:off x="0" y="152400"/>
            <a:ext cx="9144000" cy="9144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600" b="1" i="1" kern="0" dirty="0">
                <a:latin typeface="Arial" panose="020B0604020202020204" pitchFamily="34" charset="0"/>
                <a:ea typeface="+mj-ea"/>
                <a:cs typeface="Arial" panose="020B0604020202020204" pitchFamily="34" charset="0"/>
              </a:rPr>
              <a:t> </a:t>
            </a:r>
            <a:r>
              <a:rPr lang="en-US" sz="3600" b="1" kern="0" dirty="0">
                <a:latin typeface="Arial" panose="020B0604020202020204" pitchFamily="34" charset="0"/>
                <a:ea typeface="+mj-ea"/>
                <a:cs typeface="Arial" panose="020B0604020202020204" pitchFamily="34" charset="0"/>
              </a:rPr>
              <a:t>The one question to never stop asking…</a:t>
            </a:r>
          </a:p>
        </p:txBody>
      </p:sp>
      <p:pic>
        <p:nvPicPr>
          <p:cNvPr id="13" name="Picture 7" descr="C:\Documents and Settings\deborah.delisle\Local Settings\Temporary Internet Files\Content.IE5\SPCZ0FOB\MP900387785[1].jp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929128" y="2076450"/>
            <a:ext cx="3048000" cy="2174875"/>
          </a:xfrm>
          <a:prstGeom prst="rect">
            <a:avLst/>
          </a:prstGeom>
          <a:noFill/>
          <a:ln w="15875" cmpd="sng">
            <a:solidFill>
              <a:schemeClr val="tx1"/>
            </a:solidFill>
            <a:miter lim="800000"/>
            <a:headEnd/>
            <a:tailEnd/>
          </a:ln>
        </p:spPr>
      </p:pic>
      <p:sp>
        <p:nvSpPr>
          <p:cNvPr id="18437"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18438" name="Picture 2" descr="C:\Users\rebecca.schell\Desktop\r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99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983415" y="6435969"/>
            <a:ext cx="820616" cy="369332"/>
          </a:xfrm>
          <a:prstGeom prst="rect">
            <a:avLst/>
          </a:prstGeom>
          <a:noFill/>
        </p:spPr>
        <p:txBody>
          <a:bodyPr wrap="square" rtlCol="0">
            <a:spAutoFit/>
          </a:bodyPr>
          <a:lstStyle/>
          <a:p>
            <a:pPr algn="ctr"/>
            <a:fld id="{B1D6C968-B95D-4963-9E97-37270D254148}" type="slidenum">
              <a:rPr lang="en-US" smtClean="0">
                <a:latin typeface="Arial" panose="020B0604020202020204" pitchFamily="34" charset="0"/>
                <a:cs typeface="Arial" panose="020B0604020202020204" pitchFamily="34" charset="0"/>
              </a:rPr>
              <a:pPr algn="ct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6451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153400" cy="1112838"/>
          </a:xfrm>
        </p:spPr>
        <p:txBody>
          <a:bodyPr>
            <a:normAutofit/>
          </a:bodyPr>
          <a:lstStyle/>
          <a:p>
            <a:r>
              <a:rPr lang="en-US" sz="3600" dirty="0" smtClean="0"/>
              <a:t>Resident Educator Program Eligibility Requirements</a:t>
            </a:r>
            <a:endParaRPr lang="en-US" sz="3600" dirty="0"/>
          </a:p>
        </p:txBody>
      </p:sp>
      <p:sp>
        <p:nvSpPr>
          <p:cNvPr id="4"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r" eaLnBrk="1" hangingPunct="1"/>
            <a:r>
              <a:rPr lang="en-US" altLang="en-US" sz="1400" b="1" i="1">
                <a:solidFill>
                  <a:schemeClr val="bg1"/>
                </a:solidFill>
                <a:cs typeface="Times New Roman" pitchFamily="18" charset="0"/>
              </a:rPr>
              <a:t>      </a:t>
            </a:r>
            <a:endParaRPr lang="en-US" altLang="en-US" sz="1400" b="1">
              <a:solidFill>
                <a:schemeClr val="bg1"/>
              </a:solidFill>
              <a:cs typeface="Times New Roman" pitchFamily="18" charset="0"/>
            </a:endParaRPr>
          </a:p>
        </p:txBody>
      </p:sp>
      <p:pic>
        <p:nvPicPr>
          <p:cNvPr id="5"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0620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819" y="1772920"/>
            <a:ext cx="7863840" cy="3776418"/>
          </a:xfrm>
          <a:prstGeom prst="rect">
            <a:avLst/>
          </a:prstGeom>
        </p:spPr>
        <p:txBody>
          <a:bodyPr wrap="square">
            <a:spAutoFit/>
          </a:bodyPr>
          <a:lstStyle/>
          <a:p>
            <a:pPr>
              <a:lnSpc>
                <a:spcPct val="115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To be eligible to participate in the Ohio Resident Educator Program, beginning teachers must:</a:t>
            </a: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Hold a valid resident educator license or alternative resident educator license of any type, or a one‐year out of state educator license. </a:t>
            </a:r>
            <a:endParaRPr lang="en-US"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Be employed by an ODE‐chartered educational entity, ODE or ODJFS licensed pre‐school, Ohio correctional facility or a private educational agency located in Ohio;</a:t>
            </a:r>
            <a:endParaRPr lang="en-US"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Teach at least two classes or .25 FTE in their area of licensure or in the area in which the teacher holds a supplemental teaching license.</a:t>
            </a:r>
            <a:endParaRPr lang="en-US"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Be responsible for planning and delivering standards‐based, preK‐12 curriculum to students and evaluating their progress.</a:t>
            </a:r>
            <a:endParaRPr lang="en-US"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Work 120 days as defined by Ohio Revised Code.</a:t>
            </a:r>
            <a:endParaRPr lang="en-US"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Be assigned an ODE‐certified, trained mentor by their employer.</a:t>
            </a:r>
            <a:endParaRPr lang="en-US" dirty="0">
              <a:effectLst/>
              <a:latin typeface="Arial" panose="020B0604020202020204" pitchFamily="34" charset="0"/>
              <a:cs typeface="Arial" panose="020B0604020202020204" pitchFamily="34" charset="0"/>
            </a:endParaRP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89D4ADE7-D96F-4C3B-BB40-30C593FAF292}" type="slidenum">
              <a:rPr lang="en-US" smtClean="0">
                <a:latin typeface="Arial" panose="020B0604020202020204" pitchFamily="34" charset="0"/>
                <a:cs typeface="Arial" panose="020B0604020202020204" pitchFamily="34" charset="0"/>
              </a:r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046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123092"/>
            <a:ext cx="8699073" cy="533400"/>
          </a:xfrm>
        </p:spPr>
        <p:txBody>
          <a:bodyPr>
            <a:normAutofit/>
          </a:bodyPr>
          <a:lstStyle/>
          <a:p>
            <a:r>
              <a:rPr lang="en-US" sz="3000" dirty="0" smtClean="0"/>
              <a:t>RE Typical Progression through Residency</a:t>
            </a:r>
            <a:endParaRPr lang="en-US" sz="3000" dirty="0"/>
          </a:p>
        </p:txBody>
      </p:sp>
      <p:sp>
        <p:nvSpPr>
          <p:cNvPr id="4" name="Rectangle 2"/>
          <p:cNvSpPr txBox="1">
            <a:spLocks noChangeArrowheads="1"/>
          </p:cNvSpPr>
          <p:nvPr/>
        </p:nvSpPr>
        <p:spPr bwMode="auto">
          <a:xfrm>
            <a:off x="-11449" y="784179"/>
            <a:ext cx="9144000" cy="76200"/>
          </a:xfrm>
          <a:prstGeom prst="rect">
            <a:avLst/>
          </a:prstGeom>
          <a:solidFill>
            <a:schemeClr val="tx1"/>
          </a:solidFill>
          <a:ln w="15875">
            <a:solidFill>
              <a:schemeClr val="tx1"/>
            </a:solidFill>
            <a:miter lim="800000"/>
            <a:headEnd/>
            <a:tailEnd/>
          </a:ln>
        </p:spPr>
        <p:txBody>
          <a:bodyPr anchorCtr="1"/>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r" eaLnBrk="1" hangingPunct="1"/>
            <a:r>
              <a:rPr lang="en-US" altLang="en-US" sz="1400" b="1" i="1">
                <a:solidFill>
                  <a:schemeClr val="bg1"/>
                </a:solidFill>
                <a:cs typeface="Times New Roman" pitchFamily="18" charset="0"/>
              </a:rPr>
              <a:t>      </a:t>
            </a:r>
            <a:endParaRPr lang="en-US" altLang="en-US" sz="1400" b="1">
              <a:solidFill>
                <a:schemeClr val="bg1"/>
              </a:solidFill>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61629243"/>
              </p:ext>
            </p:extLst>
          </p:nvPr>
        </p:nvGraphicFramePr>
        <p:xfrm>
          <a:off x="920811" y="1241379"/>
          <a:ext cx="7543250" cy="5061592"/>
        </p:xfrm>
        <a:graphic>
          <a:graphicData uri="http://schemas.openxmlformats.org/drawingml/2006/table">
            <a:tbl>
              <a:tblPr firstRow="1" firstCol="1" bandRow="1"/>
              <a:tblGrid>
                <a:gridCol w="1817077"/>
                <a:gridCol w="2815644"/>
                <a:gridCol w="1041248"/>
                <a:gridCol w="1869281"/>
              </a:tblGrid>
              <a:tr h="1185644">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Resident Educator Program Year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Program Requirements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RESA Eligibility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Eligible to Advance to professional license at the end of program year?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640848">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1</a:t>
                      </a:r>
                      <a:endParaRPr lang="en-US" sz="14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Participate in local teacher residency supported by certified instructional mentor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848">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2</a:t>
                      </a:r>
                      <a:endParaRPr lang="en-US" sz="14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Participate in local teacher residency supported by certified instructional mentor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934">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3</a:t>
                      </a:r>
                      <a:endParaRPr lang="en-US" sz="14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Complete the RESA supported by a facilitator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Yes, required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762">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4</a:t>
                      </a:r>
                      <a:endParaRPr lang="en-US" sz="14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If the RE has not successfully completed the RESA, the RE will complete the RESA supported by a facilitator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Yes, required if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Yes, if successfully passed RESA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6557">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Year 5</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 would need to request license extension)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If the RE has not successfully completed the RESA, the RE will complete the RESA supported by a facilitator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Yes, required if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Yes, if successfully passed RESA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983415" y="6435969"/>
            <a:ext cx="820616" cy="369332"/>
          </a:xfrm>
          <a:prstGeom prst="rect">
            <a:avLst/>
          </a:prstGeom>
          <a:noFill/>
        </p:spPr>
        <p:txBody>
          <a:bodyPr wrap="square" rtlCol="0">
            <a:spAutoFit/>
          </a:bodyPr>
          <a:lstStyle/>
          <a:p>
            <a:pPr algn="ctr"/>
            <a:fld id="{69760E2E-62AC-413B-AC8B-24D33FC6CC32}" type="slidenum">
              <a:rPr lang="en-US" smtClean="0">
                <a:latin typeface="Arial" panose="020B0604020202020204" pitchFamily="34" charset="0"/>
                <a:cs typeface="Arial" panose="020B0604020202020204" pitchFamily="34" charset="0"/>
              </a:rPr>
              <a:t>21</a:t>
            </a:fld>
            <a:endParaRPr lang="en-US" dirty="0">
              <a:latin typeface="Arial" panose="020B0604020202020204" pitchFamily="34" charset="0"/>
              <a:cs typeface="Arial" panose="020B0604020202020204" pitchFamily="34" charset="0"/>
            </a:endParaRPr>
          </a:p>
        </p:txBody>
      </p:sp>
      <p:pic>
        <p:nvPicPr>
          <p:cNvPr id="7"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35" y="620689"/>
            <a:ext cx="468276" cy="40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688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112838"/>
          </a:xfrm>
        </p:spPr>
        <p:txBody>
          <a:bodyPr>
            <a:normAutofit/>
          </a:bodyPr>
          <a:lstStyle/>
          <a:p>
            <a:r>
              <a:rPr lang="en-US" sz="3600" dirty="0" smtClean="0"/>
              <a:t>Credit for Teaching Experience</a:t>
            </a:r>
            <a:endParaRPr lang="en-US" sz="3600" dirty="0"/>
          </a:p>
        </p:txBody>
      </p:sp>
      <p:sp>
        <p:nvSpPr>
          <p:cNvPr id="3" name="Content Placeholder 2"/>
          <p:cNvSpPr>
            <a:spLocks noGrp="1"/>
          </p:cNvSpPr>
          <p:nvPr>
            <p:ph idx="1"/>
          </p:nvPr>
        </p:nvSpPr>
        <p:spPr>
          <a:xfrm>
            <a:off x="381000" y="1904455"/>
            <a:ext cx="4095466" cy="4952408"/>
          </a:xfrm>
        </p:spPr>
        <p:txBody>
          <a:bodyPr/>
          <a:lstStyle/>
          <a:p>
            <a:pPr marL="0" indent="0" algn="ctr">
              <a:buNone/>
            </a:pPr>
            <a:r>
              <a:rPr lang="en-US" sz="2400" b="1" u="sng" dirty="0" smtClean="0"/>
              <a:t>Prior Teaching Experience</a:t>
            </a:r>
          </a:p>
          <a:p>
            <a:pPr marL="0" indent="0">
              <a:buNone/>
            </a:pPr>
            <a:r>
              <a:rPr lang="en-US" sz="2400" b="1" dirty="0" smtClean="0"/>
              <a:t>Prior </a:t>
            </a:r>
            <a:r>
              <a:rPr lang="en-US" sz="2400" b="1" dirty="0"/>
              <a:t>teaching experience is considered as teaching experience that occurred prior to beginning Year 1 of the Resident Educator Program.  </a:t>
            </a:r>
            <a:endParaRPr lang="en-US" sz="2400" b="1" dirty="0" smtClean="0"/>
          </a:p>
          <a:p>
            <a:pPr marL="0" indent="0">
              <a:buNone/>
            </a:pPr>
            <a:endParaRPr lang="en-US" sz="2800" dirty="0"/>
          </a:p>
        </p:txBody>
      </p:sp>
      <p:sp>
        <p:nvSpPr>
          <p:cNvPr id="4"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r" eaLnBrk="1" hangingPunct="1"/>
            <a:r>
              <a:rPr lang="en-US" altLang="en-US" sz="1400" b="1" i="1">
                <a:solidFill>
                  <a:schemeClr val="bg1"/>
                </a:solidFill>
                <a:cs typeface="Times New Roman" pitchFamily="18" charset="0"/>
              </a:rPr>
              <a:t>      </a:t>
            </a:r>
            <a:endParaRPr lang="en-US" altLang="en-US" sz="1400" b="1">
              <a:solidFill>
                <a:schemeClr val="bg1"/>
              </a:solidFill>
              <a:cs typeface="Times New Roman" pitchFamily="18" charset="0"/>
            </a:endParaRPr>
          </a:p>
        </p:txBody>
      </p:sp>
      <p:pic>
        <p:nvPicPr>
          <p:cNvPr id="5"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0620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831305" y="1904455"/>
            <a:ext cx="4053388" cy="509803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u="sng" dirty="0" smtClean="0"/>
              <a:t>Other Teaching Experience</a:t>
            </a:r>
          </a:p>
          <a:p>
            <a:pPr marL="0" indent="0">
              <a:buFont typeface="Arial"/>
              <a:buNone/>
            </a:pPr>
            <a:r>
              <a:rPr lang="en-US" sz="2400" b="1" dirty="0" smtClean="0"/>
              <a:t>Some teachers may have teaching experience that occurs outside of the REP during the life of their active RE license. </a:t>
            </a:r>
          </a:p>
          <a:p>
            <a:pPr marL="0" indent="0">
              <a:buFont typeface="Arial"/>
              <a:buNone/>
            </a:pPr>
            <a:endParaRPr lang="en-US" sz="2400" dirty="0"/>
          </a:p>
        </p:txBody>
      </p:sp>
      <p:sp>
        <p:nvSpPr>
          <p:cNvPr id="7" name="TextBox 6"/>
          <p:cNvSpPr txBox="1"/>
          <p:nvPr/>
        </p:nvSpPr>
        <p:spPr>
          <a:xfrm>
            <a:off x="7983415" y="6435969"/>
            <a:ext cx="820616" cy="369332"/>
          </a:xfrm>
          <a:prstGeom prst="rect">
            <a:avLst/>
          </a:prstGeom>
          <a:noFill/>
        </p:spPr>
        <p:txBody>
          <a:bodyPr wrap="square" rtlCol="0">
            <a:spAutoFit/>
          </a:bodyPr>
          <a:lstStyle/>
          <a:p>
            <a:pPr algn="ctr"/>
            <a:fld id="{F8EBAE52-E98A-487A-AF1C-E0FCBD3BF7C3}" type="slidenum">
              <a:rPr lang="en-US" smtClean="0">
                <a:latin typeface="Arial" panose="020B0604020202020204" pitchFamily="34" charset="0"/>
                <a:cs typeface="Arial" panose="020B0604020202020204" pitchFamily="34" charset="0"/>
              </a:rPr>
              <a:t>22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19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488"/>
            <a:ext cx="9143999" cy="533400"/>
          </a:xfrm>
        </p:spPr>
        <p:txBody>
          <a:bodyPr>
            <a:normAutofit/>
          </a:bodyPr>
          <a:lstStyle/>
          <a:p>
            <a:r>
              <a:rPr lang="en-US" sz="3000" dirty="0" smtClean="0"/>
              <a:t>RE with Credit Progression through Residency</a:t>
            </a:r>
            <a:endParaRPr lang="en-US" sz="3000" dirty="0"/>
          </a:p>
        </p:txBody>
      </p:sp>
      <p:sp>
        <p:nvSpPr>
          <p:cNvPr id="4" name="Rectangle 2"/>
          <p:cNvSpPr txBox="1">
            <a:spLocks noChangeArrowheads="1"/>
          </p:cNvSpPr>
          <p:nvPr/>
        </p:nvSpPr>
        <p:spPr bwMode="auto">
          <a:xfrm>
            <a:off x="0" y="715108"/>
            <a:ext cx="9144000" cy="76200"/>
          </a:xfrm>
          <a:prstGeom prst="rect">
            <a:avLst/>
          </a:prstGeom>
          <a:solidFill>
            <a:schemeClr val="tx1"/>
          </a:solidFill>
          <a:ln w="15875">
            <a:solidFill>
              <a:schemeClr val="tx1"/>
            </a:solidFill>
            <a:miter lim="800000"/>
            <a:headEnd/>
            <a:tailEnd/>
          </a:ln>
        </p:spPr>
        <p:txBody>
          <a:bodyPr anchorCtr="1"/>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r" eaLnBrk="1" hangingPunct="1"/>
            <a:r>
              <a:rPr lang="en-US" altLang="en-US" sz="1400" b="1" i="1">
                <a:solidFill>
                  <a:schemeClr val="bg1"/>
                </a:solidFill>
                <a:cs typeface="Times New Roman" pitchFamily="18" charset="0"/>
              </a:rPr>
              <a:t>      </a:t>
            </a:r>
            <a:endParaRPr lang="en-US" altLang="en-US" sz="1400" b="1">
              <a:solidFill>
                <a:schemeClr val="bg1"/>
              </a:solidFill>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14604034"/>
              </p:ext>
            </p:extLst>
          </p:nvPr>
        </p:nvGraphicFramePr>
        <p:xfrm>
          <a:off x="685801" y="1078522"/>
          <a:ext cx="7924799" cy="5250499"/>
        </p:xfrm>
        <a:graphic>
          <a:graphicData uri="http://schemas.openxmlformats.org/drawingml/2006/table">
            <a:tbl>
              <a:tblPr firstRow="1" firstCol="1" bandRow="1"/>
              <a:tblGrid>
                <a:gridCol w="1262035"/>
                <a:gridCol w="2904629"/>
                <a:gridCol w="2001118"/>
                <a:gridCol w="1757017"/>
              </a:tblGrid>
              <a:tr h="1124033">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Resident Educator Program Year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Program Requirements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RESA Eligibility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Eligible to Advance to professional license at the end of program year?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674358">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1 with 1 year of credit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Participate in local teacher residency supported by certified instructional mentor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358">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1 with 2 years of credit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Participate in local teacher residency supported by certified instructional mentor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719">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2 with 1 year of credit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Participate in local teacher residency supported by certified instructional mentor; or take RESA supported by a facilitator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Yes, district decision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719">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2 with 2 years of credit</a:t>
                      </a:r>
                      <a:endParaRPr lang="en-US" sz="14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Participate in local teacher residency supported by certified instructional mentor; or take RESA supported by a facilitator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Yes, district decision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Yes, if successfully passed RESA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719">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Arial" panose="020B0604020202020204" pitchFamily="34" charset="0"/>
                        </a:rPr>
                        <a:t>Year 3 with 1 or 2 years of credit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If the RE has not successfully completed the RESA, the RE will complete the RESA supported by a facilitator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Yes, required if not taken or passed in prior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Yes, if successfully passed RESA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983415" y="6435969"/>
            <a:ext cx="820616" cy="369332"/>
          </a:xfrm>
          <a:prstGeom prst="rect">
            <a:avLst/>
          </a:prstGeom>
          <a:noFill/>
        </p:spPr>
        <p:txBody>
          <a:bodyPr wrap="square" rtlCol="0">
            <a:spAutoFit/>
          </a:bodyPr>
          <a:lstStyle/>
          <a:p>
            <a:pPr algn="ctr"/>
            <a:fld id="{15364FE6-69AE-4355-B99C-D610C9D0229D}" type="slidenum">
              <a:rPr lang="en-US" smtClean="0">
                <a:latin typeface="Arial" panose="020B0604020202020204" pitchFamily="34" charset="0"/>
                <a:cs typeface="Arial" panose="020B0604020202020204" pitchFamily="34" charset="0"/>
              </a:rPr>
              <a:t>23</a:t>
            </a:fld>
            <a:endParaRPr lang="en-US" dirty="0">
              <a:latin typeface="Arial" panose="020B0604020202020204" pitchFamily="34" charset="0"/>
              <a:cs typeface="Arial" panose="020B0604020202020204" pitchFamily="34" charset="0"/>
            </a:endParaRPr>
          </a:p>
        </p:txBody>
      </p:sp>
      <p:pic>
        <p:nvPicPr>
          <p:cNvPr id="7"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35" y="620689"/>
            <a:ext cx="468276" cy="40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648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82880" y="126286"/>
            <a:ext cx="7973568" cy="610314"/>
          </a:xfrm>
        </p:spPr>
        <p:txBody>
          <a:bodyPr/>
          <a:lstStyle/>
          <a:p>
            <a:pPr algn="l" eaLnBrk="1" hangingPunct="1"/>
            <a:r>
              <a:rPr lang="en-US" altLang="en-US" sz="3600" b="1" dirty="0" smtClean="0">
                <a:latin typeface="Arial" panose="020B0604020202020204" pitchFamily="34" charset="0"/>
                <a:cs typeface="Arial" panose="020B0604020202020204" pitchFamily="34" charset="0"/>
              </a:rPr>
              <a:t>Resident Educator License Options </a:t>
            </a:r>
            <a:br>
              <a:rPr lang="en-US" altLang="en-US" sz="3600" b="1" dirty="0" smtClean="0">
                <a:latin typeface="Arial" panose="020B0604020202020204" pitchFamily="34" charset="0"/>
                <a:cs typeface="Arial" panose="020B0604020202020204" pitchFamily="34" charset="0"/>
              </a:rPr>
            </a:br>
            <a:endParaRPr lang="en-US" altLang="en-US" sz="3600" b="1" dirty="0" smtClean="0">
              <a:latin typeface="Arial" panose="020B0604020202020204" pitchFamily="34" charset="0"/>
              <a:cs typeface="Arial" panose="020B0604020202020204" pitchFamily="34" charset="0"/>
            </a:endParaRPr>
          </a:p>
        </p:txBody>
      </p:sp>
      <p:grpSp>
        <p:nvGrpSpPr>
          <p:cNvPr id="86019" name="Group 4"/>
          <p:cNvGrpSpPr>
            <a:grpSpLocks/>
          </p:cNvGrpSpPr>
          <p:nvPr/>
        </p:nvGrpSpPr>
        <p:grpSpPr bwMode="auto">
          <a:xfrm>
            <a:off x="0" y="685800"/>
            <a:ext cx="9144000" cy="787400"/>
            <a:chOff x="0" y="685800"/>
            <a:chExt cx="9144000" cy="787400"/>
          </a:xfrm>
        </p:grpSpPr>
        <p:sp>
          <p:nvSpPr>
            <p:cNvPr id="86028"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86029"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p:nvSpPr>
        <p:spPr bwMode="auto">
          <a:xfrm>
            <a:off x="838200" y="2151063"/>
            <a:ext cx="7162800" cy="73025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600">
              <a:solidFill>
                <a:prstClr val="white"/>
              </a:solidFill>
            </a:endParaRPr>
          </a:p>
        </p:txBody>
      </p:sp>
      <p:sp>
        <p:nvSpPr>
          <p:cNvPr id="15" name="Rectangle 14"/>
          <p:cNvSpPr/>
          <p:nvPr/>
        </p:nvSpPr>
        <p:spPr bwMode="auto">
          <a:xfrm>
            <a:off x="838200" y="2876550"/>
            <a:ext cx="7162800" cy="69215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600">
              <a:solidFill>
                <a:prstClr val="white"/>
              </a:solidFill>
            </a:endParaRPr>
          </a:p>
        </p:txBody>
      </p:sp>
      <p:sp>
        <p:nvSpPr>
          <p:cNvPr id="16" name="Rectangle 15"/>
          <p:cNvSpPr/>
          <p:nvPr/>
        </p:nvSpPr>
        <p:spPr bwMode="auto">
          <a:xfrm>
            <a:off x="838200" y="3563938"/>
            <a:ext cx="7162800" cy="73025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600">
              <a:solidFill>
                <a:prstClr val="white"/>
              </a:solidFill>
            </a:endParaRPr>
          </a:p>
        </p:txBody>
      </p:sp>
      <p:sp>
        <p:nvSpPr>
          <p:cNvPr id="86025" name="Content Placeholder 2"/>
          <p:cNvSpPr>
            <a:spLocks noGrp="1"/>
          </p:cNvSpPr>
          <p:nvPr>
            <p:ph idx="1"/>
          </p:nvPr>
        </p:nvSpPr>
        <p:spPr>
          <a:xfrm>
            <a:off x="950913" y="2254250"/>
            <a:ext cx="7618412" cy="639763"/>
          </a:xfrm>
        </p:spPr>
        <p:txBody>
          <a:bodyPr/>
          <a:lstStyle/>
          <a:p>
            <a:pPr marL="0" indent="0">
              <a:buFont typeface="Arial" panose="020B0604020202020204" pitchFamily="34" charset="0"/>
              <a:buNone/>
            </a:pPr>
            <a:r>
              <a:rPr lang="en-US" altLang="en-US" sz="2400" b="1" dirty="0" smtClean="0"/>
              <a:t>Advance</a:t>
            </a:r>
            <a:r>
              <a:rPr lang="en-US" altLang="en-US" sz="2400" dirty="0" smtClean="0"/>
              <a:t> to five year professional educator license</a:t>
            </a:r>
          </a:p>
        </p:txBody>
      </p:sp>
      <p:sp>
        <p:nvSpPr>
          <p:cNvPr id="18" name="Content Placeholder 2"/>
          <p:cNvSpPr txBox="1">
            <a:spLocks/>
          </p:cNvSpPr>
          <p:nvPr/>
        </p:nvSpPr>
        <p:spPr>
          <a:xfrm>
            <a:off x="950913" y="3654425"/>
            <a:ext cx="6505575" cy="617538"/>
          </a:xfrm>
          <a:prstGeom prst="rect">
            <a:avLst/>
          </a:prstGeom>
        </p:spPr>
        <p:txBody>
          <a:bodyPr lIns="0" tIns="0" rIns="0" bIns="0"/>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2400" b="1" dirty="0" smtClean="0">
                <a:latin typeface="Arial" panose="020B0604020202020204" pitchFamily="34" charset="0"/>
                <a:cs typeface="Arial" panose="020B0604020202020204" pitchFamily="34" charset="0"/>
              </a:rPr>
              <a:t>Renew </a:t>
            </a:r>
            <a:r>
              <a:rPr lang="en-US" sz="2400" dirty="0" smtClean="0">
                <a:latin typeface="Arial" panose="020B0604020202020204" pitchFamily="34" charset="0"/>
                <a:cs typeface="Arial" panose="020B0604020202020204" pitchFamily="34" charset="0"/>
              </a:rPr>
              <a:t>for four more years</a:t>
            </a:r>
            <a:endParaRPr lang="en-US" sz="2400" dirty="0">
              <a:latin typeface="Arial" panose="020B0604020202020204" pitchFamily="34" charset="0"/>
              <a:cs typeface="Arial" panose="020B0604020202020204" pitchFamily="34" charset="0"/>
            </a:endParaRPr>
          </a:p>
        </p:txBody>
      </p:sp>
      <p:sp>
        <p:nvSpPr>
          <p:cNvPr id="19" name="Content Placeholder 2"/>
          <p:cNvSpPr txBox="1">
            <a:spLocks/>
          </p:cNvSpPr>
          <p:nvPr/>
        </p:nvSpPr>
        <p:spPr>
          <a:xfrm>
            <a:off x="950913" y="2965450"/>
            <a:ext cx="6999287" cy="698500"/>
          </a:xfrm>
          <a:prstGeom prst="rect">
            <a:avLst/>
          </a:prstGeom>
        </p:spPr>
        <p:txBody>
          <a:bodyPr lIns="0" tIns="0" rIns="0" bIns="0"/>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2400" b="1" dirty="0" smtClean="0">
                <a:latin typeface="Arial" panose="020B0604020202020204" pitchFamily="34" charset="0"/>
                <a:cs typeface="Arial" panose="020B0604020202020204" pitchFamily="34" charset="0"/>
              </a:rPr>
              <a:t>Extend</a:t>
            </a:r>
            <a:r>
              <a:rPr lang="en-US" sz="2400" dirty="0" smtClean="0">
                <a:latin typeface="Arial" panose="020B0604020202020204" pitchFamily="34" charset="0"/>
                <a:cs typeface="Arial" panose="020B0604020202020204" pitchFamily="34" charset="0"/>
              </a:rPr>
              <a:t> for one or two years</a:t>
            </a:r>
            <a:endParaRPr lang="en-US" sz="2400" dirty="0">
              <a:latin typeface="Arial" panose="020B0604020202020204" pitchFamily="34" charset="0"/>
              <a:cs typeface="Arial" panose="020B0604020202020204" pitchFamily="34" charset="0"/>
            </a:endParaRPr>
          </a:p>
        </p:txBody>
      </p:sp>
      <p:sp>
        <p:nvSpPr>
          <p:cNvPr id="12" name="TextBox 11"/>
          <p:cNvSpPr txBox="1"/>
          <p:nvPr/>
        </p:nvSpPr>
        <p:spPr>
          <a:xfrm>
            <a:off x="7983415" y="6435969"/>
            <a:ext cx="820616" cy="369332"/>
          </a:xfrm>
          <a:prstGeom prst="rect">
            <a:avLst/>
          </a:prstGeom>
          <a:noFill/>
        </p:spPr>
        <p:txBody>
          <a:bodyPr wrap="square" rtlCol="0">
            <a:spAutoFit/>
          </a:bodyPr>
          <a:lstStyle/>
          <a:p>
            <a:pPr algn="ctr"/>
            <a:fld id="{FF9E4770-7D24-4515-9474-FADE303E180C}" type="slidenum">
              <a:rPr lang="en-US" smtClean="0">
                <a:latin typeface="Arial" panose="020B0604020202020204" pitchFamily="34" charset="0"/>
                <a:cs typeface="Arial" panose="020B0604020202020204" pitchFamily="34" charset="0"/>
              </a:rPr>
              <a:t>24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89227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66700" y="45303"/>
            <a:ext cx="86106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Resident Educator License: Advance</a:t>
            </a:r>
          </a:p>
        </p:txBody>
      </p:sp>
      <p:grpSp>
        <p:nvGrpSpPr>
          <p:cNvPr id="88067" name="Group 4"/>
          <p:cNvGrpSpPr>
            <a:grpSpLocks/>
          </p:cNvGrpSpPr>
          <p:nvPr/>
        </p:nvGrpSpPr>
        <p:grpSpPr bwMode="auto">
          <a:xfrm>
            <a:off x="0" y="685800"/>
            <a:ext cx="9144000" cy="787400"/>
            <a:chOff x="0" y="685800"/>
            <a:chExt cx="9144000" cy="787400"/>
          </a:xfrm>
        </p:grpSpPr>
        <p:sp>
          <p:nvSpPr>
            <p:cNvPr id="88071"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88072"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70" name="Content Placeholder 2"/>
          <p:cNvSpPr>
            <a:spLocks noGrp="1"/>
          </p:cNvSpPr>
          <p:nvPr>
            <p:ph idx="1"/>
          </p:nvPr>
        </p:nvSpPr>
        <p:spPr>
          <a:xfrm>
            <a:off x="457200" y="1670050"/>
            <a:ext cx="8037576" cy="3130550"/>
          </a:xfrm>
        </p:spPr>
        <p:txBody>
          <a:bodyPr/>
          <a:lstStyle/>
          <a:p>
            <a:pPr marL="0" indent="0" algn="ctr" eaLnBrk="1" hangingPunct="1">
              <a:buFont typeface="Arial" panose="020B0604020202020204" pitchFamily="34" charset="0"/>
              <a:buNone/>
            </a:pPr>
            <a:r>
              <a:rPr lang="en-US" altLang="en-US" b="1" dirty="0" smtClean="0"/>
              <a:t>Upon successful completion of RESA and completion of all requirements for Years 1-4, Resident Educators may apply for the 5-year professional license.</a:t>
            </a:r>
          </a:p>
          <a:p>
            <a:pPr marL="0" indent="0" algn="ctr">
              <a:buFont typeface="Arial" panose="020B0604020202020204" pitchFamily="34" charset="0"/>
              <a:buNone/>
            </a:pPr>
            <a:endParaRPr lang="en-US" altLang="en-US" dirty="0" smtClean="0"/>
          </a:p>
        </p:txBody>
      </p:sp>
      <p:sp>
        <p:nvSpPr>
          <p:cNvPr id="7" name="TextBox 6"/>
          <p:cNvSpPr txBox="1"/>
          <p:nvPr/>
        </p:nvSpPr>
        <p:spPr>
          <a:xfrm>
            <a:off x="7983415" y="6435969"/>
            <a:ext cx="820616" cy="369332"/>
          </a:xfrm>
          <a:prstGeom prst="rect">
            <a:avLst/>
          </a:prstGeom>
          <a:noFill/>
        </p:spPr>
        <p:txBody>
          <a:bodyPr wrap="square" rtlCol="0">
            <a:spAutoFit/>
          </a:bodyPr>
          <a:lstStyle/>
          <a:p>
            <a:pPr algn="ctr"/>
            <a:fld id="{24A72070-A73F-4EFA-9AC7-8F274DD28A69}" type="slidenum">
              <a:rPr lang="en-US" smtClean="0">
                <a:latin typeface="Arial" panose="020B0604020202020204" pitchFamily="34" charset="0"/>
                <a:cs typeface="Arial" panose="020B0604020202020204" pitchFamily="34" charset="0"/>
              </a:rPr>
              <a:t>25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13269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85750" y="-22225"/>
            <a:ext cx="80772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Resident Educator License: Extend</a:t>
            </a:r>
          </a:p>
        </p:txBody>
      </p:sp>
      <p:grpSp>
        <p:nvGrpSpPr>
          <p:cNvPr id="90115" name="Group 4"/>
          <p:cNvGrpSpPr>
            <a:grpSpLocks/>
          </p:cNvGrpSpPr>
          <p:nvPr/>
        </p:nvGrpSpPr>
        <p:grpSpPr bwMode="auto">
          <a:xfrm>
            <a:off x="0" y="685800"/>
            <a:ext cx="9144000" cy="787400"/>
            <a:chOff x="0" y="685800"/>
            <a:chExt cx="9144000" cy="787400"/>
          </a:xfrm>
        </p:grpSpPr>
        <p:sp>
          <p:nvSpPr>
            <p:cNvPr id="90119"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90120"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8" name="Content Placeholder 2"/>
          <p:cNvSpPr>
            <a:spLocks noGrp="1"/>
          </p:cNvSpPr>
          <p:nvPr>
            <p:ph idx="1"/>
          </p:nvPr>
        </p:nvSpPr>
        <p:spPr>
          <a:xfrm>
            <a:off x="457200" y="1755648"/>
            <a:ext cx="8229600" cy="4270502"/>
          </a:xfrm>
        </p:spPr>
        <p:txBody>
          <a:bodyPr/>
          <a:lstStyle/>
          <a:p>
            <a:pPr marL="0" indent="0">
              <a:spcBef>
                <a:spcPts val="0"/>
              </a:spcBef>
              <a:buFont typeface="Arial" panose="020B0604020202020204" pitchFamily="34" charset="0"/>
              <a:buNone/>
            </a:pPr>
            <a:r>
              <a:rPr lang="en-US" altLang="en-US" sz="2400" dirty="0" smtClean="0"/>
              <a:t>The sole purpose of a license extension is to allow additional time to complete the Resident Educator Program.</a:t>
            </a:r>
          </a:p>
          <a:p>
            <a:pPr marL="0" indent="0">
              <a:spcBef>
                <a:spcPts val="0"/>
              </a:spcBef>
              <a:buFont typeface="Arial" panose="020B0604020202020204" pitchFamily="34" charset="0"/>
              <a:buNone/>
            </a:pPr>
            <a:endParaRPr lang="en-US" altLang="en-US" sz="2400" dirty="0" smtClean="0"/>
          </a:p>
          <a:p>
            <a:pPr marL="0" indent="0">
              <a:spcBef>
                <a:spcPts val="0"/>
              </a:spcBef>
              <a:buFont typeface="Arial" panose="020B0604020202020204" pitchFamily="34" charset="0"/>
              <a:buNone/>
            </a:pPr>
            <a:r>
              <a:rPr lang="en-US" altLang="en-US" sz="2400" dirty="0" smtClean="0"/>
              <a:t>Coursework is not required for the extension.</a:t>
            </a:r>
          </a:p>
          <a:p>
            <a:pPr marL="0" indent="0">
              <a:spcBef>
                <a:spcPts val="0"/>
              </a:spcBef>
              <a:buFont typeface="Arial" panose="020B0604020202020204" pitchFamily="34" charset="0"/>
              <a:buNone/>
            </a:pPr>
            <a:endParaRPr lang="en-US" altLang="en-US" sz="2400" dirty="0"/>
          </a:p>
          <a:p>
            <a:pPr marL="0" indent="0">
              <a:spcBef>
                <a:spcPts val="0"/>
              </a:spcBef>
              <a:buFont typeface="Arial" panose="020B0604020202020204" pitchFamily="34" charset="0"/>
              <a:buNone/>
            </a:pPr>
            <a:r>
              <a:rPr lang="en-US" altLang="en-US" sz="2400" dirty="0" smtClean="0"/>
              <a:t>The cost of the extension is $40 for the one-year and $80 for the two-year.</a:t>
            </a:r>
          </a:p>
          <a:p>
            <a:pPr marL="0" indent="0">
              <a:spcBef>
                <a:spcPts val="0"/>
              </a:spcBef>
              <a:buFont typeface="Arial" panose="020B0604020202020204" pitchFamily="34" charset="0"/>
              <a:buNone/>
            </a:pPr>
            <a:endParaRPr lang="en-US" altLang="en-US" sz="2400" dirty="0" smtClean="0"/>
          </a:p>
        </p:txBody>
      </p:sp>
      <p:sp>
        <p:nvSpPr>
          <p:cNvPr id="7" name="TextBox 6"/>
          <p:cNvSpPr txBox="1"/>
          <p:nvPr/>
        </p:nvSpPr>
        <p:spPr>
          <a:xfrm>
            <a:off x="7983415" y="6435969"/>
            <a:ext cx="820616" cy="369332"/>
          </a:xfrm>
          <a:prstGeom prst="rect">
            <a:avLst/>
          </a:prstGeom>
          <a:noFill/>
        </p:spPr>
        <p:txBody>
          <a:bodyPr wrap="square" rtlCol="0">
            <a:spAutoFit/>
          </a:bodyPr>
          <a:lstStyle/>
          <a:p>
            <a:pPr algn="ctr"/>
            <a:fld id="{10DC04AC-C4F1-40F9-82CB-D8F396A6C301}" type="slidenum">
              <a:rPr lang="en-US" smtClean="0">
                <a:latin typeface="Arial" panose="020B0604020202020204" pitchFamily="34" charset="0"/>
                <a:cs typeface="Arial" panose="020B0604020202020204" pitchFamily="34" charset="0"/>
              </a:rPr>
              <a:t>26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15110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21447" y="78601"/>
            <a:ext cx="82296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Resident Educator License: Renewal</a:t>
            </a:r>
          </a:p>
        </p:txBody>
      </p:sp>
      <p:sp>
        <p:nvSpPr>
          <p:cNvPr id="10" name="Content Placeholder 2"/>
          <p:cNvSpPr>
            <a:spLocks noGrp="1"/>
          </p:cNvSpPr>
          <p:nvPr>
            <p:ph idx="1"/>
          </p:nvPr>
        </p:nvSpPr>
        <p:spPr>
          <a:xfrm>
            <a:off x="422031" y="1651793"/>
            <a:ext cx="8229600" cy="4525963"/>
          </a:xfrm>
        </p:spPr>
        <p:txBody>
          <a:bodyPr/>
          <a:lstStyle/>
          <a:p>
            <a:pPr marL="0" indent="0">
              <a:buFont typeface="Arial" panose="020B0604020202020204" pitchFamily="34" charset="0"/>
              <a:buNone/>
              <a:defRPr/>
            </a:pPr>
            <a:r>
              <a:rPr lang="en-US" altLang="en-US" sz="2400" dirty="0" smtClean="0"/>
              <a:t>For a variety of reasons, it is possible to renew the license if needed.</a:t>
            </a:r>
          </a:p>
          <a:p>
            <a:pPr marL="0" indent="0">
              <a:buFont typeface="Arial" panose="020B0604020202020204" pitchFamily="34" charset="0"/>
              <a:buNone/>
              <a:defRPr/>
            </a:pPr>
            <a:endParaRPr lang="en-US" altLang="en-US" sz="2400" dirty="0"/>
          </a:p>
          <a:p>
            <a:pPr marL="0" indent="0">
              <a:buFont typeface="Arial" panose="020B0604020202020204" pitchFamily="34" charset="0"/>
              <a:buNone/>
              <a:defRPr/>
            </a:pPr>
            <a:r>
              <a:rPr lang="en-US" altLang="en-US" sz="2400" dirty="0" smtClean="0"/>
              <a:t>Course requirements for this license renewal include three semester hours of coursework related to classroom teaching and/or the area of licensure.</a:t>
            </a:r>
          </a:p>
          <a:p>
            <a:pPr marL="0" indent="0">
              <a:buFont typeface="Arial" panose="020B0604020202020204" pitchFamily="34" charset="0"/>
              <a:buNone/>
              <a:defRPr/>
            </a:pPr>
            <a:endParaRPr lang="en-US" sz="2400" dirty="0"/>
          </a:p>
          <a:p>
            <a:pPr marL="0" indent="0">
              <a:buFont typeface="Arial" panose="020B0604020202020204" pitchFamily="34" charset="0"/>
              <a:buNone/>
              <a:defRPr/>
            </a:pPr>
            <a:r>
              <a:rPr lang="en-US" sz="2400" dirty="0" smtClean="0"/>
              <a:t>Applicants do not need to seek pre-approval of coursework from the Ohio Department of Education.  </a:t>
            </a:r>
          </a:p>
          <a:p>
            <a:pPr marL="0" indent="0">
              <a:buFont typeface="Arial" panose="020B0604020202020204" pitchFamily="34" charset="0"/>
              <a:buNone/>
              <a:defRPr/>
            </a:pPr>
            <a:endParaRPr lang="en-US" sz="2400" dirty="0"/>
          </a:p>
          <a:p>
            <a:pPr marL="0" indent="0">
              <a:buFont typeface="Arial" panose="020B0604020202020204" pitchFamily="34" charset="0"/>
              <a:buNone/>
              <a:defRPr/>
            </a:pPr>
            <a:r>
              <a:rPr lang="en-US" sz="2400" dirty="0" smtClean="0"/>
              <a:t>The cost of the renewal is $160.</a:t>
            </a:r>
            <a:endParaRPr lang="en-US" sz="2400" dirty="0"/>
          </a:p>
        </p:txBody>
      </p:sp>
      <p:grpSp>
        <p:nvGrpSpPr>
          <p:cNvPr id="92163" name="Group 4"/>
          <p:cNvGrpSpPr>
            <a:grpSpLocks/>
          </p:cNvGrpSpPr>
          <p:nvPr/>
        </p:nvGrpSpPr>
        <p:grpSpPr bwMode="auto">
          <a:xfrm>
            <a:off x="0" y="685800"/>
            <a:ext cx="9144000" cy="787400"/>
            <a:chOff x="0" y="685800"/>
            <a:chExt cx="9144000" cy="787400"/>
          </a:xfrm>
        </p:grpSpPr>
        <p:sp>
          <p:nvSpPr>
            <p:cNvPr id="92167"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92168"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7983415" y="6435969"/>
            <a:ext cx="820616" cy="369332"/>
          </a:xfrm>
          <a:prstGeom prst="rect">
            <a:avLst/>
          </a:prstGeom>
          <a:noFill/>
        </p:spPr>
        <p:txBody>
          <a:bodyPr wrap="square" rtlCol="0">
            <a:spAutoFit/>
          </a:bodyPr>
          <a:lstStyle/>
          <a:p>
            <a:pPr algn="ctr"/>
            <a:fld id="{F5B66873-559F-4457-9990-8C121AE69149}" type="slidenum">
              <a:rPr lang="en-US" smtClean="0">
                <a:latin typeface="Arial" panose="020B0604020202020204" pitchFamily="34" charset="0"/>
                <a:cs typeface="Arial" panose="020B0604020202020204" pitchFamily="34" charset="0"/>
              </a:rPr>
              <a:t>27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90893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2" descr="C:\Users\rebecca.schell\Desktop\Clip art\MP9004089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5052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3" name="Picture 2" descr="C:\Users\rebecca.schell\Desktop\Imag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33400"/>
            <a:ext cx="55626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2286000" y="1981200"/>
            <a:ext cx="4495800" cy="762000"/>
          </a:xfrm>
          <a:solidFill>
            <a:schemeClr val="tx1"/>
          </a:solidFill>
          <a:ln>
            <a:solidFill>
              <a:srgbClr val="C00000"/>
            </a:solidFill>
          </a:ln>
        </p:spPr>
        <p:txBody>
          <a:bodyPr rtlCol="0">
            <a:normAutofit fontScale="90000"/>
          </a:bodyPr>
          <a:lstStyle/>
          <a:p>
            <a:pPr eaLnBrk="1" fontAlgn="auto" hangingPunct="1">
              <a:spcAft>
                <a:spcPts val="0"/>
              </a:spcAft>
              <a:defRPr/>
            </a:pPr>
            <a:r>
              <a:rPr lang="en-US" b="1" dirty="0" smtClean="0">
                <a:solidFill>
                  <a:schemeClr val="bg1"/>
                </a:solidFill>
                <a:latin typeface="Times New Roman" pitchFamily="18" charset="0"/>
                <a:cs typeface="Times New Roman" pitchFamily="18" charset="0"/>
              </a:rPr>
              <a:t>Resident Educator </a:t>
            </a:r>
            <a:r>
              <a:rPr lang="en-US" sz="3600" b="1" i="1" dirty="0" smtClean="0">
                <a:solidFill>
                  <a:schemeClr val="bg1"/>
                </a:solidFill>
                <a:latin typeface="Times New Roman" pitchFamily="18" charset="0"/>
                <a:cs typeface="Times New Roman" pitchFamily="18" charset="0"/>
              </a:rPr>
              <a:t/>
            </a:r>
            <a:br>
              <a:rPr lang="en-US" sz="3600" b="1" i="1" dirty="0" smtClean="0">
                <a:solidFill>
                  <a:schemeClr val="bg1"/>
                </a:solidFill>
                <a:latin typeface="Times New Roman" pitchFamily="18" charset="0"/>
                <a:cs typeface="Times New Roman" pitchFamily="18" charset="0"/>
              </a:rPr>
            </a:br>
            <a:r>
              <a:rPr lang="en-US" sz="3600" i="1" dirty="0" smtClean="0">
                <a:solidFill>
                  <a:schemeClr val="bg1"/>
                </a:solidFill>
                <a:latin typeface="Times New Roman" pitchFamily="18" charset="0"/>
                <a:cs typeface="Times New Roman" pitchFamily="18" charset="0"/>
              </a:rPr>
              <a:t>	</a:t>
            </a:r>
            <a:endParaRPr lang="en-US" sz="2800" i="1" dirty="0">
              <a:solidFill>
                <a:schemeClr val="bg1"/>
              </a:solidFill>
              <a:latin typeface="Times New Roman" pitchFamily="18" charset="0"/>
              <a:cs typeface="Times New Roman" pitchFamily="18" charset="0"/>
            </a:endParaRPr>
          </a:p>
        </p:txBody>
      </p:sp>
      <p:sp>
        <p:nvSpPr>
          <p:cNvPr id="8" name="Title 1"/>
          <p:cNvSpPr txBox="1">
            <a:spLocks/>
          </p:cNvSpPr>
          <p:nvPr/>
        </p:nvSpPr>
        <p:spPr bwMode="auto">
          <a:xfrm>
            <a:off x="3159760" y="4343400"/>
            <a:ext cx="5811520" cy="685800"/>
          </a:xfrm>
          <a:prstGeom prst="rect">
            <a:avLst/>
          </a:prstGeom>
          <a:solidFill>
            <a:schemeClr val="tx1"/>
          </a:solidFill>
          <a:ln w="9525">
            <a:solidFill>
              <a:srgbClr val="C00000"/>
            </a:solidFill>
            <a:miter lim="800000"/>
            <a:headEnd/>
            <a:tailEnd/>
          </a:ln>
        </p:spPr>
        <p:txBody>
          <a:bodyPr anchor="ctr"/>
          <a:lstStyle/>
          <a:p>
            <a:pPr algn="ctr" eaLnBrk="1" fontAlgn="auto" hangingPunct="1">
              <a:spcBef>
                <a:spcPts val="0"/>
              </a:spcBef>
              <a:spcAft>
                <a:spcPts val="0"/>
              </a:spcAft>
              <a:defRPr/>
            </a:pPr>
            <a:r>
              <a:rPr lang="en-US" sz="2800" b="1" i="1" kern="0" dirty="0">
                <a:solidFill>
                  <a:schemeClr val="bg1"/>
                </a:solidFill>
                <a:latin typeface="Times New Roman" pitchFamily="18" charset="0"/>
                <a:ea typeface="+mj-ea"/>
                <a:cs typeface="Times New Roman" pitchFamily="18" charset="0"/>
              </a:rPr>
              <a:t>“What do </a:t>
            </a:r>
            <a:r>
              <a:rPr lang="en-US" sz="2800" b="1" i="1" kern="0" dirty="0" smtClean="0">
                <a:solidFill>
                  <a:schemeClr val="bg1"/>
                </a:solidFill>
                <a:latin typeface="Times New Roman" pitchFamily="18" charset="0"/>
                <a:ea typeface="+mj-ea"/>
                <a:cs typeface="Times New Roman" pitchFamily="18" charset="0"/>
              </a:rPr>
              <a:t>REs </a:t>
            </a:r>
            <a:r>
              <a:rPr lang="en-US" sz="2800" b="1" i="1" kern="0" dirty="0">
                <a:solidFill>
                  <a:schemeClr val="bg1"/>
                </a:solidFill>
                <a:latin typeface="Times New Roman" pitchFamily="18" charset="0"/>
                <a:ea typeface="+mj-ea"/>
                <a:cs typeface="Times New Roman" pitchFamily="18" charset="0"/>
              </a:rPr>
              <a:t>need to know and do?”</a:t>
            </a:r>
            <a:endParaRPr lang="en-US" sz="2800" b="1" kern="0" dirty="0">
              <a:solidFill>
                <a:schemeClr val="bg1"/>
              </a:solidFill>
              <a:latin typeface="Times New Roman" pitchFamily="18" charset="0"/>
              <a:ea typeface="+mj-ea"/>
              <a:cs typeface="Times New Roman" pitchFamily="18" charset="0"/>
            </a:endParaRP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ED30CC7B-3B83-4F5D-9C8F-C758A8995ED9}" type="slidenum">
              <a:rPr lang="en-US" smtClean="0">
                <a:latin typeface="Arial" panose="020B0604020202020204" pitchFamily="34" charset="0"/>
                <a:cs typeface="Arial" panose="020B0604020202020204" pitchFamily="34" charset="0"/>
              </a:rPr>
              <a:t>28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465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03325"/>
            <a:ext cx="8077200" cy="4968875"/>
          </a:xfrm>
        </p:spPr>
        <p:txBody>
          <a:bodyPr rtlCol="0">
            <a:normAutofit/>
          </a:bodyPr>
          <a:lstStyle/>
          <a:p>
            <a:pPr eaLnBrk="1" fontAlgn="auto" hangingPunct="1">
              <a:spcAft>
                <a:spcPts val="0"/>
              </a:spcAft>
              <a:buFontTx/>
              <a:buNone/>
              <a:defRPr/>
            </a:pPr>
            <a:endParaRPr lang="en-US" sz="800" b="1" dirty="0" smtClean="0">
              <a:cs typeface="Times New Roman" pitchFamily="18" charset="0"/>
            </a:endParaRPr>
          </a:p>
          <a:p>
            <a:pPr eaLnBrk="1" fontAlgn="auto" hangingPunct="1">
              <a:spcAft>
                <a:spcPts val="0"/>
              </a:spcAft>
              <a:buFont typeface="Arial" panose="020B0604020202020204" pitchFamily="34" charset="0"/>
              <a:buNone/>
              <a:defRPr/>
            </a:pPr>
            <a:r>
              <a:rPr lang="en-US" sz="2400" b="1" dirty="0" smtClean="0">
                <a:cs typeface="Arial" pitchFamily="34" charset="0"/>
              </a:rPr>
              <a:t>During </a:t>
            </a:r>
            <a:r>
              <a:rPr lang="en-US" sz="2400" b="1" cap="small" dirty="0" smtClean="0">
                <a:cs typeface="Arial" pitchFamily="34" charset="0"/>
              </a:rPr>
              <a:t>Years 1 &amp; 2</a:t>
            </a:r>
            <a:r>
              <a:rPr lang="en-US" sz="2400" b="1" dirty="0" smtClean="0">
                <a:cs typeface="Arial" pitchFamily="34" charset="0"/>
              </a:rPr>
              <a:t>, </a:t>
            </a:r>
            <a:r>
              <a:rPr lang="en-US" sz="2400" b="1" dirty="0">
                <a:cs typeface="Arial" pitchFamily="34" charset="0"/>
              </a:rPr>
              <a:t>the Resident Educator </a:t>
            </a:r>
            <a:r>
              <a:rPr lang="en-US" sz="2400" b="1" dirty="0" smtClean="0">
                <a:cs typeface="Arial" pitchFamily="34" charset="0"/>
              </a:rPr>
              <a:t>will:</a:t>
            </a:r>
            <a:endParaRPr lang="en-US" sz="2400" b="1" cap="small" dirty="0">
              <a:cs typeface="Arial" pitchFamily="34" charset="0"/>
            </a:endParaRPr>
          </a:p>
          <a:p>
            <a:pPr eaLnBrk="1" fontAlgn="auto" hangingPunct="1">
              <a:spcAft>
                <a:spcPts val="0"/>
              </a:spcAft>
              <a:buFontTx/>
              <a:buNone/>
              <a:defRPr/>
            </a:pPr>
            <a:endParaRPr lang="en-US" sz="1800" b="1" dirty="0" smtClean="0">
              <a:cs typeface="Arial" pitchFamily="34" charset="0"/>
            </a:endParaRPr>
          </a:p>
          <a:p>
            <a:pPr marL="274320" indent="-274320" eaLnBrk="1" fontAlgn="auto" hangingPunct="1">
              <a:spcAft>
                <a:spcPts val="0"/>
              </a:spcAft>
              <a:buFont typeface="Wingdings" pitchFamily="2" charset="2"/>
              <a:buChar char="§"/>
              <a:defRPr/>
            </a:pPr>
            <a:r>
              <a:rPr lang="en-US" sz="2000" dirty="0" smtClean="0">
                <a:cs typeface="Arial" pitchFamily="34" charset="0"/>
              </a:rPr>
              <a:t>Communicate with mentor and principal</a:t>
            </a:r>
          </a:p>
          <a:p>
            <a:pPr marL="274320" indent="-274320" eaLnBrk="1" fontAlgn="auto" hangingPunct="1">
              <a:spcAft>
                <a:spcPts val="0"/>
              </a:spcAft>
              <a:buFont typeface="Wingdings" pitchFamily="2" charset="2"/>
              <a:buChar char="§"/>
              <a:defRPr/>
            </a:pPr>
            <a:endParaRPr lang="en-US" sz="800" dirty="0" smtClean="0">
              <a:cs typeface="Arial" pitchFamily="34" charset="0"/>
            </a:endParaRPr>
          </a:p>
          <a:p>
            <a:pPr marL="274320" indent="-274320" eaLnBrk="1" fontAlgn="auto" hangingPunct="1">
              <a:spcAft>
                <a:spcPts val="0"/>
              </a:spcAft>
              <a:buFont typeface="Wingdings" pitchFamily="2" charset="2"/>
              <a:buChar char="§"/>
              <a:defRPr/>
            </a:pPr>
            <a:r>
              <a:rPr lang="en-US" sz="2000" dirty="0" smtClean="0">
                <a:cs typeface="Arial" pitchFamily="34" charset="0"/>
              </a:rPr>
              <a:t>Use formative assessment processes to collect and analyze evidence to advance practice and increase student learning</a:t>
            </a:r>
          </a:p>
          <a:p>
            <a:pPr marL="274320" indent="-274320" eaLnBrk="1" fontAlgn="auto" hangingPunct="1">
              <a:spcAft>
                <a:spcPts val="0"/>
              </a:spcAft>
              <a:buFont typeface="Wingdings" pitchFamily="2" charset="2"/>
              <a:buChar char="§"/>
              <a:defRPr/>
            </a:pPr>
            <a:endParaRPr lang="en-US" sz="800" dirty="0" smtClean="0">
              <a:cs typeface="Arial" pitchFamily="34" charset="0"/>
            </a:endParaRPr>
          </a:p>
          <a:p>
            <a:pPr marL="274320" indent="-274320" eaLnBrk="1" fontAlgn="auto" hangingPunct="1">
              <a:spcAft>
                <a:spcPts val="0"/>
              </a:spcAft>
              <a:buFont typeface="Wingdings" pitchFamily="2" charset="2"/>
              <a:buChar char="§"/>
              <a:defRPr/>
            </a:pPr>
            <a:r>
              <a:rPr lang="en-US" sz="2000" dirty="0" smtClean="0">
                <a:cs typeface="Arial" pitchFamily="34" charset="0"/>
              </a:rPr>
              <a:t>Use the state-designed formative assessment tools with the support of an assigned certified instructional mentor</a:t>
            </a:r>
          </a:p>
          <a:p>
            <a:pPr marL="274320" indent="-274320" eaLnBrk="1" fontAlgn="auto" hangingPunct="1">
              <a:spcAft>
                <a:spcPts val="0"/>
              </a:spcAft>
              <a:buFont typeface="Wingdings" pitchFamily="2" charset="2"/>
              <a:buChar char="§"/>
              <a:defRPr/>
            </a:pPr>
            <a:endParaRPr lang="en-US" sz="900" dirty="0" smtClean="0">
              <a:cs typeface="Arial" pitchFamily="34" charset="0"/>
            </a:endParaRPr>
          </a:p>
          <a:p>
            <a:pPr marL="274320" indent="-274320" eaLnBrk="1" fontAlgn="auto" hangingPunct="1">
              <a:spcAft>
                <a:spcPts val="0"/>
              </a:spcAft>
              <a:buFont typeface="Wingdings" pitchFamily="2" charset="2"/>
              <a:buChar char="§"/>
              <a:defRPr/>
            </a:pPr>
            <a:r>
              <a:rPr lang="en-US" sz="2000" dirty="0" smtClean="0">
                <a:cs typeface="Arial" pitchFamily="34" charset="0"/>
              </a:rPr>
              <a:t>Participate in and document instructional collaborative meetings with mentor through the Collaborative Log and teacher evidence</a:t>
            </a:r>
          </a:p>
          <a:p>
            <a:pPr marL="0" indent="0" eaLnBrk="1" fontAlgn="auto" hangingPunct="1">
              <a:spcAft>
                <a:spcPts val="0"/>
              </a:spcAft>
              <a:buFont typeface="Arial" panose="020B0604020202020204" pitchFamily="34" charset="0"/>
              <a:buNone/>
              <a:defRPr/>
            </a:pPr>
            <a:endParaRPr lang="en-US" sz="2000" dirty="0" smtClean="0">
              <a:cs typeface="Arial" pitchFamily="34" charset="0"/>
            </a:endParaRPr>
          </a:p>
          <a:p>
            <a:pPr marL="274320" indent="-274320" eaLnBrk="1" fontAlgn="auto" hangingPunct="1">
              <a:spcAft>
                <a:spcPts val="0"/>
              </a:spcAft>
              <a:buFont typeface="Wingdings" pitchFamily="2" charset="2"/>
              <a:buChar char="§"/>
              <a:defRPr/>
            </a:pPr>
            <a:r>
              <a:rPr lang="en-US" sz="2000" dirty="0">
                <a:cs typeface="Arial" pitchFamily="34" charset="0"/>
              </a:rPr>
              <a:t>Utilize differentiated support and resources to move toward meeting goals and understanding the complexity of teaching at a deeper level</a:t>
            </a:r>
          </a:p>
          <a:p>
            <a:pPr marL="274320" indent="-274320" eaLnBrk="1" fontAlgn="auto" hangingPunct="1">
              <a:spcAft>
                <a:spcPts val="0"/>
              </a:spcAft>
              <a:buFont typeface="Wingdings" pitchFamily="2" charset="2"/>
              <a:buChar char="§"/>
              <a:defRPr/>
            </a:pPr>
            <a:endParaRPr lang="en-US" sz="2000" dirty="0" smtClean="0">
              <a:cs typeface="Arial" pitchFamily="34" charset="0"/>
            </a:endParaRPr>
          </a:p>
        </p:txBody>
      </p:sp>
      <p:sp>
        <p:nvSpPr>
          <p:cNvPr id="53251"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53252"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85800"/>
            <a:ext cx="9366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itle 1"/>
          <p:cNvSpPr>
            <a:spLocks noGrp="1"/>
          </p:cNvSpPr>
          <p:nvPr>
            <p:ph type="title"/>
          </p:nvPr>
        </p:nvSpPr>
        <p:spPr>
          <a:xfrm>
            <a:off x="400050" y="228600"/>
            <a:ext cx="8763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Resident Educator</a:t>
            </a:r>
            <a:r>
              <a:rPr lang="en-US" altLang="en-US" sz="3600" dirty="0" smtClean="0">
                <a:latin typeface="Arial" panose="020B0604020202020204" pitchFamily="34" charset="0"/>
                <a:cs typeface="Arial" panose="020B0604020202020204" pitchFamily="34" charset="0"/>
              </a:rPr>
              <a:t>: </a:t>
            </a:r>
            <a:r>
              <a:rPr lang="en-US" altLang="en-US" sz="3600" b="1" dirty="0" smtClean="0">
                <a:latin typeface="Arial" panose="020B0604020202020204" pitchFamily="34" charset="0"/>
                <a:cs typeface="Arial" panose="020B0604020202020204" pitchFamily="34" charset="0"/>
              </a:rPr>
              <a:t>Years 1-2</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D6287DB9-8ADC-4572-9E6C-F34138234C56}" type="slidenum">
              <a:rPr lang="en-US" smtClean="0">
                <a:latin typeface="Arial" panose="020B0604020202020204" pitchFamily="34" charset="0"/>
                <a:cs typeface="Arial" panose="020B0604020202020204" pitchFamily="34" charset="0"/>
              </a:rPr>
              <a:t>29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4465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90688"/>
            <a:ext cx="9067800" cy="4364736"/>
          </a:xfrm>
        </p:spPr>
        <p:txBody>
          <a:bodyPr rtlCol="0">
            <a:normAutofit lnSpcReduction="10000"/>
          </a:bodyPr>
          <a:lstStyle/>
          <a:p>
            <a:pPr marL="182563" indent="-514350" eaLnBrk="1" fontAlgn="auto" hangingPunct="1">
              <a:spcAft>
                <a:spcPts val="0"/>
              </a:spcAft>
              <a:buFontTx/>
              <a:buAutoNum type="arabicPeriod"/>
              <a:defRPr/>
            </a:pPr>
            <a:r>
              <a:rPr lang="en-US" sz="2000" b="1" dirty="0" smtClean="0">
                <a:latin typeface="Arial" pitchFamily="34" charset="0"/>
                <a:ea typeface="ＭＳ Ｐゴシック" pitchFamily="34" charset="-128"/>
                <a:cs typeface="Arial" pitchFamily="34" charset="0"/>
              </a:rPr>
              <a:t>Ohio’s 4 Tiered Licensure Structure</a:t>
            </a:r>
          </a:p>
          <a:p>
            <a:pPr marL="182563" indent="-514350" eaLnBrk="1" fontAlgn="auto" hangingPunct="1">
              <a:spcAft>
                <a:spcPts val="0"/>
              </a:spcAft>
              <a:buFontTx/>
              <a:buAutoNum type="arabicPeriod"/>
              <a:defRPr/>
            </a:pPr>
            <a:r>
              <a:rPr lang="en-US" sz="2000" b="1" dirty="0" smtClean="0">
                <a:latin typeface="Arial" pitchFamily="34" charset="0"/>
                <a:ea typeface="ＭＳ Ｐゴシック" pitchFamily="34" charset="-128"/>
                <a:cs typeface="Arial" pitchFamily="34" charset="0"/>
              </a:rPr>
              <a:t>Professional Learning</a:t>
            </a:r>
          </a:p>
          <a:p>
            <a:pPr marL="182563" indent="-514350" eaLnBrk="1" fontAlgn="auto" hangingPunct="1">
              <a:spcAft>
                <a:spcPts val="0"/>
              </a:spcAft>
              <a:buFontTx/>
              <a:buAutoNum type="arabicPeriod"/>
              <a:defRPr/>
            </a:pPr>
            <a:r>
              <a:rPr lang="en-US" sz="2000" b="1" dirty="0" smtClean="0">
                <a:latin typeface="Arial" pitchFamily="34" charset="0"/>
                <a:ea typeface="ＭＳ Ｐゴシック" pitchFamily="34" charset="-128"/>
                <a:cs typeface="Arial" pitchFamily="34" charset="0"/>
              </a:rPr>
              <a:t>A History of Ohio’s teacher residency</a:t>
            </a:r>
          </a:p>
          <a:p>
            <a:pPr marL="182563" indent="-514350" eaLnBrk="1" fontAlgn="auto" hangingPunct="1">
              <a:spcAft>
                <a:spcPts val="0"/>
              </a:spcAft>
              <a:buFontTx/>
              <a:buAutoNum type="arabicPeriod"/>
              <a:defRPr/>
            </a:pPr>
            <a:r>
              <a:rPr lang="en-US" sz="2000" b="1" dirty="0" smtClean="0">
                <a:latin typeface="Arial" pitchFamily="34" charset="0"/>
                <a:ea typeface="ＭＳ Ｐゴシック" pitchFamily="34" charset="-128"/>
                <a:cs typeface="Arial" pitchFamily="34" charset="0"/>
              </a:rPr>
              <a:t>Ohio Resident Educator Program (REP)</a:t>
            </a:r>
          </a:p>
          <a:p>
            <a:pPr marL="182563" indent="-514350" eaLnBrk="1" fontAlgn="auto" hangingPunct="1">
              <a:spcAft>
                <a:spcPts val="0"/>
              </a:spcAft>
              <a:buFontTx/>
              <a:buAutoNum type="arabicPeriod"/>
              <a:defRPr/>
            </a:pPr>
            <a:r>
              <a:rPr lang="en-US" sz="2000" b="1" dirty="0" smtClean="0">
                <a:latin typeface="Arial" pitchFamily="34" charset="0"/>
                <a:ea typeface="ＭＳ Ｐゴシック" pitchFamily="34" charset="-128"/>
                <a:cs typeface="Arial" pitchFamily="34" charset="0"/>
              </a:rPr>
              <a:t>Ohio’s Resident Educator: </a:t>
            </a:r>
            <a:r>
              <a:rPr lang="en-US" sz="2000" dirty="0" smtClean="0">
                <a:latin typeface="Arial" pitchFamily="34" charset="0"/>
                <a:ea typeface="ＭＳ Ｐゴシック" pitchFamily="34" charset="-128"/>
                <a:cs typeface="Arial" pitchFamily="34" charset="0"/>
              </a:rPr>
              <a:t>“</a:t>
            </a:r>
            <a:r>
              <a:rPr lang="en-US" sz="2000" i="1" dirty="0" smtClean="0">
                <a:latin typeface="Arial" pitchFamily="34" charset="0"/>
                <a:ea typeface="ＭＳ Ｐゴシック" pitchFamily="34" charset="-128"/>
                <a:cs typeface="Arial" pitchFamily="34" charset="0"/>
              </a:rPr>
              <a:t>What do I need to know and do?”</a:t>
            </a:r>
          </a:p>
          <a:p>
            <a:pPr marL="182563" indent="-514350" eaLnBrk="1" fontAlgn="auto" hangingPunct="1">
              <a:spcAft>
                <a:spcPts val="0"/>
              </a:spcAft>
              <a:buFontTx/>
              <a:buAutoNum type="arabicPeriod"/>
              <a:defRPr/>
            </a:pPr>
            <a:r>
              <a:rPr lang="en-US" sz="2000" b="1" dirty="0" smtClean="0">
                <a:latin typeface="Arial" pitchFamily="34" charset="0"/>
                <a:ea typeface="ＭＳ Ｐゴシック" pitchFamily="34" charset="-128"/>
                <a:cs typeface="Arial" pitchFamily="34" charset="0"/>
              </a:rPr>
              <a:t>System of Support for the Resident Educator</a:t>
            </a:r>
          </a:p>
          <a:p>
            <a:pPr marL="800100" indent="-285750" eaLnBrk="1" fontAlgn="auto" hangingPunct="1">
              <a:spcAft>
                <a:spcPts val="0"/>
              </a:spcAft>
              <a:buFont typeface="Wingdings" pitchFamily="2" charset="2"/>
              <a:buChar char="§"/>
              <a:defRPr/>
            </a:pPr>
            <a:r>
              <a:rPr lang="en-US" sz="1800" dirty="0" smtClean="0">
                <a:latin typeface="Arial" pitchFamily="34" charset="0"/>
                <a:ea typeface="ＭＳ Ｐゴシック" pitchFamily="34" charset="-128"/>
                <a:cs typeface="Arial" pitchFamily="34" charset="0"/>
              </a:rPr>
              <a:t>What will the </a:t>
            </a:r>
            <a:r>
              <a:rPr lang="en-US" sz="1800" b="1" dirty="0" smtClean="0">
                <a:latin typeface="Arial" pitchFamily="34" charset="0"/>
                <a:ea typeface="ＭＳ Ｐゴシック" pitchFamily="34" charset="-128"/>
                <a:cs typeface="Arial" pitchFamily="34" charset="0"/>
              </a:rPr>
              <a:t>Principal</a:t>
            </a:r>
            <a:r>
              <a:rPr lang="en-US" sz="1800" dirty="0" smtClean="0">
                <a:latin typeface="Arial" pitchFamily="34" charset="0"/>
                <a:ea typeface="ＭＳ Ｐゴシック" pitchFamily="34" charset="-128"/>
                <a:cs typeface="Arial" pitchFamily="34" charset="0"/>
              </a:rPr>
              <a:t> do to support residency?</a:t>
            </a:r>
          </a:p>
          <a:p>
            <a:pPr marL="800100" indent="-285750" eaLnBrk="1" fontAlgn="auto" hangingPunct="1">
              <a:spcAft>
                <a:spcPts val="0"/>
              </a:spcAft>
              <a:buFont typeface="Wingdings" pitchFamily="2" charset="2"/>
              <a:buChar char="§"/>
              <a:defRPr/>
            </a:pPr>
            <a:r>
              <a:rPr lang="en-US" sz="1800" dirty="0" smtClean="0">
                <a:latin typeface="Arial" pitchFamily="34" charset="0"/>
                <a:ea typeface="ＭＳ Ｐゴシック" pitchFamily="34" charset="-128"/>
                <a:cs typeface="Arial" pitchFamily="34" charset="0"/>
              </a:rPr>
              <a:t>What will the </a:t>
            </a:r>
            <a:r>
              <a:rPr lang="en-US" sz="1800" b="1" dirty="0" smtClean="0">
                <a:latin typeface="Arial" pitchFamily="34" charset="0"/>
                <a:ea typeface="ＭＳ Ｐゴシック" pitchFamily="34" charset="-128"/>
                <a:cs typeface="Arial" pitchFamily="34" charset="0"/>
              </a:rPr>
              <a:t>Program Coordinator</a:t>
            </a:r>
            <a:r>
              <a:rPr lang="en-US" sz="1800" dirty="0" smtClean="0">
                <a:latin typeface="Arial" pitchFamily="34" charset="0"/>
                <a:ea typeface="ＭＳ Ｐゴシック" pitchFamily="34" charset="-128"/>
                <a:cs typeface="Arial" pitchFamily="34" charset="0"/>
              </a:rPr>
              <a:t> do to support residency?</a:t>
            </a:r>
          </a:p>
          <a:p>
            <a:pPr marL="800100" indent="-285750" eaLnBrk="1" fontAlgn="auto" hangingPunct="1">
              <a:spcAft>
                <a:spcPts val="0"/>
              </a:spcAft>
              <a:buFont typeface="Wingdings" pitchFamily="2" charset="2"/>
              <a:buChar char="§"/>
              <a:defRPr/>
            </a:pPr>
            <a:r>
              <a:rPr lang="en-US" sz="1800" dirty="0" smtClean="0">
                <a:latin typeface="Arial" pitchFamily="34" charset="0"/>
                <a:ea typeface="ＭＳ Ｐゴシック" pitchFamily="34" charset="-128"/>
                <a:cs typeface="Arial" pitchFamily="34" charset="0"/>
              </a:rPr>
              <a:t>What will the </a:t>
            </a:r>
            <a:r>
              <a:rPr lang="en-US" sz="1800" b="1" dirty="0" smtClean="0">
                <a:latin typeface="Arial" pitchFamily="34" charset="0"/>
                <a:ea typeface="ＭＳ Ｐゴシック" pitchFamily="34" charset="-128"/>
                <a:cs typeface="Arial" pitchFamily="34" charset="0"/>
              </a:rPr>
              <a:t>Mentor</a:t>
            </a:r>
            <a:r>
              <a:rPr lang="en-US" sz="1800" dirty="0" smtClean="0">
                <a:latin typeface="Arial" pitchFamily="34" charset="0"/>
                <a:ea typeface="ＭＳ Ｐゴシック" pitchFamily="34" charset="-128"/>
                <a:cs typeface="Arial" pitchFamily="34" charset="0"/>
              </a:rPr>
              <a:t> do to support residency?</a:t>
            </a:r>
          </a:p>
          <a:p>
            <a:pPr marL="800100" indent="-285750" eaLnBrk="1" fontAlgn="auto" hangingPunct="1">
              <a:spcAft>
                <a:spcPts val="0"/>
              </a:spcAft>
              <a:buFont typeface="Wingdings" pitchFamily="2" charset="2"/>
              <a:buChar char="§"/>
              <a:defRPr/>
            </a:pPr>
            <a:r>
              <a:rPr lang="en-US" sz="1800" dirty="0" smtClean="0">
                <a:latin typeface="Arial" pitchFamily="34" charset="0"/>
                <a:ea typeface="ＭＳ Ｐゴシック" pitchFamily="34" charset="-128"/>
                <a:cs typeface="Arial" pitchFamily="34" charset="0"/>
              </a:rPr>
              <a:t>What will the </a:t>
            </a:r>
            <a:r>
              <a:rPr lang="en-US" sz="1800" b="1" dirty="0" smtClean="0">
                <a:latin typeface="Arial" pitchFamily="34" charset="0"/>
                <a:ea typeface="ＭＳ Ｐゴシック" pitchFamily="34" charset="-128"/>
                <a:cs typeface="Arial" pitchFamily="34" charset="0"/>
              </a:rPr>
              <a:t>Facilitator </a:t>
            </a:r>
            <a:r>
              <a:rPr lang="en-US" sz="1800" dirty="0" smtClean="0">
                <a:latin typeface="Arial" pitchFamily="34" charset="0"/>
                <a:ea typeface="ＭＳ Ｐゴシック" pitchFamily="34" charset="-128"/>
                <a:cs typeface="Arial" pitchFamily="34" charset="0"/>
              </a:rPr>
              <a:t>do to support RESA candidates during the summative assessment?</a:t>
            </a:r>
          </a:p>
          <a:p>
            <a:pPr marL="182563" indent="-514350">
              <a:buFontTx/>
              <a:buAutoNum type="arabicPeriod" startAt="7"/>
              <a:defRPr/>
            </a:pPr>
            <a:r>
              <a:rPr lang="en-US" sz="2000" b="1" dirty="0">
                <a:latin typeface="Arial" pitchFamily="34" charset="0"/>
                <a:ea typeface="ＭＳ Ｐゴシック" pitchFamily="34" charset="-128"/>
                <a:cs typeface="Arial" pitchFamily="34" charset="0"/>
              </a:rPr>
              <a:t>Resident Educator license options</a:t>
            </a:r>
          </a:p>
          <a:p>
            <a:pPr marL="182563" indent="-514350" eaLnBrk="1" fontAlgn="auto" hangingPunct="1">
              <a:spcAft>
                <a:spcPts val="0"/>
              </a:spcAft>
              <a:buFontTx/>
              <a:buAutoNum type="arabicPeriod" startAt="7"/>
              <a:defRPr/>
            </a:pPr>
            <a:r>
              <a:rPr lang="en-US" sz="2000" b="1" dirty="0" smtClean="0">
                <a:latin typeface="Arial" pitchFamily="34" charset="0"/>
                <a:ea typeface="ＭＳ Ｐゴシック" pitchFamily="34" charset="-128"/>
                <a:cs typeface="Arial" pitchFamily="34" charset="0"/>
              </a:rPr>
              <a:t>Resources to Ensure a Successful “Journey to Excellence”</a:t>
            </a:r>
          </a:p>
          <a:p>
            <a:pPr marL="182563" indent="-514350" eaLnBrk="1" fontAlgn="auto" hangingPunct="1">
              <a:spcAft>
                <a:spcPts val="0"/>
              </a:spcAft>
              <a:buFontTx/>
              <a:buAutoNum type="arabicPeriod" startAt="7"/>
              <a:defRPr/>
            </a:pPr>
            <a:endParaRPr lang="en-US" sz="2000" b="1" dirty="0" smtClean="0">
              <a:latin typeface="Arial" pitchFamily="34" charset="0"/>
              <a:ea typeface="ＭＳ Ｐゴシック" pitchFamily="34" charset="-128"/>
              <a:cs typeface="Arial" pitchFamily="34" charset="0"/>
            </a:endParaRPr>
          </a:p>
        </p:txBody>
      </p:sp>
      <p:pic>
        <p:nvPicPr>
          <p:cNvPr id="16387" name="Picture 2" descr="C:\Users\rebecca.schell\Desktop\Logo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288" y="304800"/>
            <a:ext cx="3810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1"/>
          <p:cNvGrpSpPr>
            <a:grpSpLocks/>
          </p:cNvGrpSpPr>
          <p:nvPr/>
        </p:nvGrpSpPr>
        <p:grpSpPr bwMode="auto">
          <a:xfrm>
            <a:off x="0" y="762000"/>
            <a:ext cx="9144000" cy="838200"/>
            <a:chOff x="0" y="762000"/>
            <a:chExt cx="9144000" cy="838200"/>
          </a:xfrm>
        </p:grpSpPr>
        <p:sp>
          <p:nvSpPr>
            <p:cNvPr id="16392"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16393" name="Picture 2" descr="C:\Users\rebecca.schell\Desktop\r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762000"/>
              <a:ext cx="87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5"/>
          <p:cNvSpPr txBox="1">
            <a:spLocks noChangeArrowheads="1"/>
          </p:cNvSpPr>
          <p:nvPr/>
        </p:nvSpPr>
        <p:spPr bwMode="auto">
          <a:xfrm>
            <a:off x="914400" y="525463"/>
            <a:ext cx="731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latin typeface="Arial" panose="020B0604020202020204" pitchFamily="34" charset="0"/>
                <a:cs typeface="Arial" panose="020B0604020202020204" pitchFamily="34" charset="0"/>
              </a:rPr>
              <a:t>Orientation Agenda</a:t>
            </a:r>
            <a:endParaRPr lang="en-US" altLang="en-US" sz="3600" dirty="0">
              <a:latin typeface="Arial" panose="020B0604020202020204" pitchFamily="34" charset="0"/>
              <a:cs typeface="Arial" panose="020B0604020202020204" pitchFamily="34" charset="0"/>
            </a:endParaRPr>
          </a:p>
        </p:txBody>
      </p:sp>
      <p:sp>
        <p:nvSpPr>
          <p:cNvPr id="8" name="TextBox 7"/>
          <p:cNvSpPr txBox="1"/>
          <p:nvPr/>
        </p:nvSpPr>
        <p:spPr>
          <a:xfrm>
            <a:off x="7983415" y="6435969"/>
            <a:ext cx="820616" cy="369332"/>
          </a:xfrm>
          <a:prstGeom prst="rect">
            <a:avLst/>
          </a:prstGeom>
          <a:noFill/>
        </p:spPr>
        <p:txBody>
          <a:bodyPr wrap="square" rtlCol="0">
            <a:spAutoFit/>
          </a:bodyPr>
          <a:lstStyle/>
          <a:p>
            <a:pPr algn="ctr"/>
            <a:fld id="{E20286D2-84A4-4D3C-B539-CD55DA8D70A2}"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253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00050" y="228600"/>
            <a:ext cx="8763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Resident Educator</a:t>
            </a:r>
            <a:r>
              <a:rPr lang="en-US" altLang="en-US" sz="3600" dirty="0" smtClean="0">
                <a:latin typeface="Arial" panose="020B0604020202020204" pitchFamily="34" charset="0"/>
                <a:cs typeface="Arial" panose="020B0604020202020204" pitchFamily="34" charset="0"/>
              </a:rPr>
              <a:t>: </a:t>
            </a:r>
            <a:r>
              <a:rPr lang="en-US" altLang="en-US" sz="3600" b="1" dirty="0" smtClean="0">
                <a:latin typeface="Arial" panose="020B0604020202020204" pitchFamily="34" charset="0"/>
                <a:cs typeface="Arial" panose="020B0604020202020204" pitchFamily="34" charset="0"/>
              </a:rPr>
              <a:t>Years 3-4</a:t>
            </a:r>
          </a:p>
        </p:txBody>
      </p:sp>
      <p:sp>
        <p:nvSpPr>
          <p:cNvPr id="3" name="Content Placeholder 2"/>
          <p:cNvSpPr>
            <a:spLocks noGrp="1"/>
          </p:cNvSpPr>
          <p:nvPr>
            <p:ph idx="1"/>
          </p:nvPr>
        </p:nvSpPr>
        <p:spPr>
          <a:xfrm>
            <a:off x="304800" y="1447800"/>
            <a:ext cx="8839200" cy="4648200"/>
          </a:xfrm>
        </p:spPr>
        <p:txBody>
          <a:bodyPr rtlCol="0">
            <a:noAutofit/>
          </a:bodyPr>
          <a:lstStyle/>
          <a:p>
            <a:pPr marL="0" indent="0" eaLnBrk="1" fontAlgn="auto" hangingPunct="1">
              <a:spcAft>
                <a:spcPts val="0"/>
              </a:spcAft>
              <a:buFont typeface="Arial" charset="0"/>
              <a:buNone/>
              <a:defRPr/>
            </a:pPr>
            <a:r>
              <a:rPr lang="en-US" sz="2400" b="1" dirty="0" smtClean="0">
                <a:cs typeface="Arial" pitchFamily="34" charset="0"/>
              </a:rPr>
              <a:t>During </a:t>
            </a:r>
            <a:r>
              <a:rPr lang="en-US" sz="2400" b="1" cap="small" dirty="0" smtClean="0">
                <a:cs typeface="Arial" pitchFamily="34" charset="0"/>
              </a:rPr>
              <a:t>Years 3-4 </a:t>
            </a:r>
            <a:r>
              <a:rPr lang="en-US" sz="2400" b="1" dirty="0" smtClean="0">
                <a:cs typeface="Arial" pitchFamily="34" charset="0"/>
              </a:rPr>
              <a:t>of the Resident Educator Program, the Resident Educator will:</a:t>
            </a:r>
            <a:endParaRPr lang="en-US" sz="2400" b="1" cap="small" dirty="0" smtClean="0">
              <a:cs typeface="Arial" pitchFamily="34" charset="0"/>
            </a:endParaRPr>
          </a:p>
          <a:p>
            <a:pPr marL="274320" indent="-274320" eaLnBrk="1" fontAlgn="auto" hangingPunct="1">
              <a:spcAft>
                <a:spcPts val="0"/>
              </a:spcAft>
              <a:buFontTx/>
              <a:buNone/>
              <a:defRPr/>
            </a:pPr>
            <a:endParaRPr lang="en-US" sz="800" b="1" dirty="0" smtClean="0">
              <a:cs typeface="Arial" pitchFamily="34" charset="0"/>
            </a:endParaRPr>
          </a:p>
          <a:p>
            <a:pPr marL="274320" indent="-274320" eaLnBrk="1" fontAlgn="auto" hangingPunct="1">
              <a:spcAft>
                <a:spcPts val="0"/>
              </a:spcAft>
              <a:buFont typeface="Arial" charset="0"/>
              <a:buNone/>
              <a:defRPr/>
            </a:pPr>
            <a:r>
              <a:rPr lang="en-US" sz="2600" b="1" cap="small" dirty="0" smtClean="0">
                <a:cs typeface="Arial" pitchFamily="34" charset="0"/>
              </a:rPr>
              <a:t>Year 3</a:t>
            </a:r>
            <a:r>
              <a:rPr lang="en-US" sz="2600" b="1" dirty="0" smtClean="0">
                <a:cs typeface="Arial" pitchFamily="34" charset="0"/>
              </a:rPr>
              <a:t> </a:t>
            </a:r>
          </a:p>
          <a:p>
            <a:pPr marL="274320" indent="-274320" eaLnBrk="1" fontAlgn="auto" hangingPunct="1">
              <a:spcAft>
                <a:spcPts val="0"/>
              </a:spcAft>
              <a:buFont typeface="Wingdings" pitchFamily="2" charset="2"/>
              <a:buChar char="§"/>
              <a:defRPr/>
            </a:pPr>
            <a:r>
              <a:rPr lang="en-US" sz="2000" dirty="0" smtClean="0">
                <a:cs typeface="Arial" pitchFamily="34" charset="0"/>
              </a:rPr>
              <a:t>Take the RESA</a:t>
            </a:r>
          </a:p>
          <a:p>
            <a:pPr marL="274320" indent="-274320" eaLnBrk="1" fontAlgn="auto" hangingPunct="1">
              <a:spcAft>
                <a:spcPts val="0"/>
              </a:spcAft>
              <a:buFontTx/>
              <a:buNone/>
              <a:defRPr/>
            </a:pPr>
            <a:r>
              <a:rPr lang="en-US" sz="2600" b="1" dirty="0" smtClean="0">
                <a:cs typeface="Arial" pitchFamily="34" charset="0"/>
              </a:rPr>
              <a:t>Year 4</a:t>
            </a:r>
          </a:p>
          <a:p>
            <a:pPr marL="274320" indent="-274320" eaLnBrk="1" fontAlgn="auto" hangingPunct="1">
              <a:spcAft>
                <a:spcPts val="0"/>
              </a:spcAft>
              <a:buFont typeface="Wingdings" pitchFamily="2" charset="2"/>
              <a:buChar char="§"/>
              <a:defRPr/>
            </a:pPr>
            <a:r>
              <a:rPr lang="en-US" sz="2000" dirty="0">
                <a:cs typeface="Arial" pitchFamily="34" charset="0"/>
              </a:rPr>
              <a:t>Re-take any deficient portions of </a:t>
            </a:r>
            <a:r>
              <a:rPr lang="en-US" sz="2000" dirty="0" smtClean="0">
                <a:cs typeface="Arial" pitchFamily="34" charset="0"/>
              </a:rPr>
              <a:t>the RESA</a:t>
            </a:r>
            <a:endParaRPr lang="en-US" sz="2000" dirty="0">
              <a:cs typeface="Arial" pitchFamily="34" charset="0"/>
            </a:endParaRPr>
          </a:p>
          <a:p>
            <a:pPr marL="274320" indent="-274320" eaLnBrk="1" fontAlgn="auto" hangingPunct="1">
              <a:spcAft>
                <a:spcPts val="0"/>
              </a:spcAft>
              <a:buFont typeface="Wingdings" pitchFamily="2" charset="2"/>
              <a:buChar char="§"/>
              <a:defRPr/>
            </a:pPr>
            <a:r>
              <a:rPr lang="en-US" sz="2000" dirty="0" smtClean="0">
                <a:cs typeface="Arial" pitchFamily="34" charset="0"/>
              </a:rPr>
              <a:t>Participate in professional development as determined by the school or district</a:t>
            </a:r>
          </a:p>
          <a:p>
            <a:pPr marL="274320" indent="-274320">
              <a:buFont typeface="Wingdings" pitchFamily="2" charset="2"/>
              <a:buChar char="§"/>
              <a:defRPr/>
            </a:pPr>
            <a:r>
              <a:rPr lang="en-US" sz="2000" dirty="0" smtClean="0">
                <a:cs typeface="Arial" pitchFamily="34" charset="0"/>
              </a:rPr>
              <a:t>Consider reviewing the online Learn to Lead module available for optional leadership explorations</a:t>
            </a:r>
            <a:endParaRPr lang="en-US" sz="2000" cap="small" dirty="0" smtClean="0">
              <a:cs typeface="Arial" pitchFamily="34" charset="0"/>
            </a:endParaRPr>
          </a:p>
          <a:p>
            <a:pPr marL="274320" indent="-274320" eaLnBrk="1" fontAlgn="auto" hangingPunct="1">
              <a:spcAft>
                <a:spcPts val="0"/>
              </a:spcAft>
              <a:buFont typeface="Wingdings" pitchFamily="2" charset="2"/>
              <a:buChar char="§"/>
              <a:defRPr/>
            </a:pPr>
            <a:r>
              <a:rPr lang="en-US" sz="2000" dirty="0" smtClean="0">
                <a:cs typeface="Arial" pitchFamily="34" charset="0"/>
              </a:rPr>
              <a:t>Complete local Resident Educator program requirements then apply for the 5-year professional license</a:t>
            </a:r>
          </a:p>
        </p:txBody>
      </p:sp>
      <p:grpSp>
        <p:nvGrpSpPr>
          <p:cNvPr id="55300" name="Group 1"/>
          <p:cNvGrpSpPr>
            <a:grpSpLocks/>
          </p:cNvGrpSpPr>
          <p:nvPr/>
        </p:nvGrpSpPr>
        <p:grpSpPr bwMode="auto">
          <a:xfrm>
            <a:off x="0" y="533400"/>
            <a:ext cx="9144000" cy="914400"/>
            <a:chOff x="0" y="533400"/>
            <a:chExt cx="9144000" cy="914400"/>
          </a:xfrm>
        </p:grpSpPr>
        <p:sp>
          <p:nvSpPr>
            <p:cNvPr id="55303" name="Rectangle 2"/>
            <p:cNvSpPr txBox="1">
              <a:spLocks noChangeArrowheads="1"/>
            </p:cNvSpPr>
            <p:nvPr/>
          </p:nvSpPr>
          <p:spPr bwMode="auto">
            <a:xfrm>
              <a:off x="0" y="9144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55304"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588" y="533400"/>
              <a:ext cx="1060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7983415" y="6435969"/>
            <a:ext cx="820616" cy="369332"/>
          </a:xfrm>
          <a:prstGeom prst="rect">
            <a:avLst/>
          </a:prstGeom>
          <a:noFill/>
        </p:spPr>
        <p:txBody>
          <a:bodyPr wrap="square" rtlCol="0">
            <a:spAutoFit/>
          </a:bodyPr>
          <a:lstStyle/>
          <a:p>
            <a:pPr algn="ctr"/>
            <a:fld id="{18ED3CF8-28B0-479B-A02D-F0D3C789302C}" type="slidenum">
              <a:rPr lang="en-US" smtClean="0">
                <a:latin typeface="Arial" panose="020B0604020202020204" pitchFamily="34" charset="0"/>
                <a:cs typeface="Arial" panose="020B0604020202020204" pitchFamily="34" charset="0"/>
              </a:rPr>
              <a:t>30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81138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C:\Users\rebecca.schell\Desktop\Clip art\MP9004090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51054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105400" y="3276600"/>
            <a:ext cx="3505200" cy="2209800"/>
          </a:xfrm>
          <a:solidFill>
            <a:schemeClr val="tx1"/>
          </a:solidFill>
          <a:ln>
            <a:solidFill>
              <a:srgbClr val="C00000"/>
            </a:solidFill>
          </a:ln>
        </p:spPr>
        <p:txBody>
          <a:bodyPr rtlCol="0">
            <a:normAutofit/>
          </a:bodyPr>
          <a:lstStyle/>
          <a:p>
            <a:pPr eaLnBrk="1" fontAlgn="auto" hangingPunct="1">
              <a:spcAft>
                <a:spcPts val="0"/>
              </a:spcAft>
              <a:defRPr/>
            </a:pPr>
            <a:r>
              <a:rPr lang="en-US" sz="2800" b="1" dirty="0" smtClean="0">
                <a:solidFill>
                  <a:schemeClr val="bg1"/>
                </a:solidFill>
                <a:latin typeface="+mn-lt"/>
                <a:cs typeface="Times New Roman" pitchFamily="18" charset="0"/>
              </a:rPr>
              <a:t>What will the </a:t>
            </a:r>
            <a:r>
              <a:rPr lang="en-US" sz="3600" b="1" cap="small" dirty="0" smtClean="0">
                <a:solidFill>
                  <a:schemeClr val="bg1"/>
                </a:solidFill>
                <a:latin typeface="+mn-lt"/>
                <a:cs typeface="Times New Roman" pitchFamily="18" charset="0"/>
              </a:rPr>
              <a:t>PRINCIPAL</a:t>
            </a:r>
            <a:br>
              <a:rPr lang="en-US" sz="3600" b="1" cap="small" dirty="0" smtClean="0">
                <a:solidFill>
                  <a:schemeClr val="bg1"/>
                </a:solidFill>
                <a:latin typeface="+mn-lt"/>
                <a:cs typeface="Times New Roman" pitchFamily="18" charset="0"/>
              </a:rPr>
            </a:br>
            <a:r>
              <a:rPr lang="en-US" sz="2800" b="1" dirty="0" smtClean="0">
                <a:solidFill>
                  <a:schemeClr val="bg1"/>
                </a:solidFill>
                <a:latin typeface="+mn-lt"/>
                <a:cs typeface="Times New Roman" pitchFamily="18" charset="0"/>
              </a:rPr>
              <a:t>do to support residency?</a:t>
            </a:r>
            <a:endParaRPr lang="en-US" sz="2800" b="1" i="1" dirty="0">
              <a:solidFill>
                <a:schemeClr val="bg1"/>
              </a:solidFill>
              <a:latin typeface="Times New Roman" pitchFamily="18" charset="0"/>
              <a:cs typeface="Times New Roman" pitchFamily="18" charset="0"/>
            </a:endParaRPr>
          </a:p>
        </p:txBody>
      </p:sp>
      <p:sp>
        <p:nvSpPr>
          <p:cNvPr id="7" name="Title 1"/>
          <p:cNvSpPr txBox="1">
            <a:spLocks/>
          </p:cNvSpPr>
          <p:nvPr/>
        </p:nvSpPr>
        <p:spPr bwMode="auto">
          <a:xfrm>
            <a:off x="4343400" y="609600"/>
            <a:ext cx="4419600" cy="685800"/>
          </a:xfrm>
          <a:prstGeom prst="rect">
            <a:avLst/>
          </a:prstGeom>
          <a:solidFill>
            <a:schemeClr val="tx1"/>
          </a:solidFill>
          <a:ln w="9525">
            <a:solidFill>
              <a:srgbClr val="C00000"/>
            </a:solidFill>
            <a:miter lim="800000"/>
            <a:headEnd/>
            <a:tailEnd/>
          </a:ln>
        </p:spPr>
        <p:txBody>
          <a:bodyPr anchor="ctr"/>
          <a:lstStyle/>
          <a:p>
            <a:pPr algn="ctr" eaLnBrk="1" fontAlgn="auto" hangingPunct="1">
              <a:spcBef>
                <a:spcPts val="0"/>
              </a:spcBef>
              <a:spcAft>
                <a:spcPts val="0"/>
              </a:spcAft>
              <a:defRPr/>
            </a:pPr>
            <a:r>
              <a:rPr lang="en-US" sz="4000" b="1" i="1" kern="0" dirty="0">
                <a:solidFill>
                  <a:schemeClr val="bg1"/>
                </a:solidFill>
                <a:latin typeface="Times New Roman" pitchFamily="18" charset="0"/>
                <a:ea typeface="+mj-ea"/>
                <a:cs typeface="Times New Roman" pitchFamily="18" charset="0"/>
              </a:rPr>
              <a:t>System of Support</a:t>
            </a:r>
          </a:p>
        </p:txBody>
      </p:sp>
      <p:sp>
        <p:nvSpPr>
          <p:cNvPr id="5" name="TextBox 4"/>
          <p:cNvSpPr txBox="1"/>
          <p:nvPr/>
        </p:nvSpPr>
        <p:spPr>
          <a:xfrm>
            <a:off x="7983415" y="6435969"/>
            <a:ext cx="820616" cy="369332"/>
          </a:xfrm>
          <a:prstGeom prst="rect">
            <a:avLst/>
          </a:prstGeom>
          <a:noFill/>
        </p:spPr>
        <p:txBody>
          <a:bodyPr wrap="square" rtlCol="0">
            <a:spAutoFit/>
          </a:bodyPr>
          <a:lstStyle/>
          <a:p>
            <a:pPr algn="ctr"/>
            <a:fld id="{718773B2-3EE5-4CE5-89FB-BC053AAB4BCB}" type="slidenum">
              <a:rPr lang="en-US" smtClean="0">
                <a:latin typeface="Arial" panose="020B0604020202020204" pitchFamily="34" charset="0"/>
                <a:cs typeface="Arial" panose="020B0604020202020204" pitchFamily="34" charset="0"/>
              </a:rPr>
              <a:t>31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03313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552" y="1423988"/>
            <a:ext cx="8839200" cy="4707890"/>
          </a:xfrm>
        </p:spPr>
        <p:txBody>
          <a:bodyPr rtlCol="0">
            <a:normAutofit/>
          </a:bodyPr>
          <a:lstStyle/>
          <a:p>
            <a:pPr eaLnBrk="1" fontAlgn="auto" hangingPunct="1">
              <a:spcBef>
                <a:spcPts val="0"/>
              </a:spcBef>
              <a:spcAft>
                <a:spcPts val="0"/>
              </a:spcAft>
              <a:buFont typeface="Arial" charset="0"/>
              <a:buNone/>
              <a:defRPr/>
            </a:pPr>
            <a:r>
              <a:rPr lang="en-US" sz="2400" b="1" dirty="0" smtClean="0">
                <a:cs typeface="Arial" pitchFamily="34" charset="0"/>
              </a:rPr>
              <a:t>To provide support for the RE program, the Principal will: </a:t>
            </a:r>
            <a:endParaRPr lang="en-US" sz="2400" b="1" cap="small" dirty="0" smtClean="0">
              <a:cs typeface="Arial" pitchFamily="34" charset="0"/>
            </a:endParaRPr>
          </a:p>
          <a:p>
            <a:pPr eaLnBrk="1" fontAlgn="auto" hangingPunct="1">
              <a:spcBef>
                <a:spcPts val="0"/>
              </a:spcBef>
              <a:spcAft>
                <a:spcPts val="0"/>
              </a:spcAft>
              <a:buFont typeface="Arial" panose="020B0604020202020204" pitchFamily="34" charset="0"/>
              <a:buNone/>
              <a:defRPr/>
            </a:pPr>
            <a:endParaRPr lang="en-US" sz="800" dirty="0" smtClean="0">
              <a:cs typeface="Arial" pitchFamily="34" charset="0"/>
            </a:endParaRPr>
          </a:p>
          <a:p>
            <a:pPr marL="457200" indent="-285750" eaLnBrk="1" fontAlgn="auto" hangingPunct="1">
              <a:spcBef>
                <a:spcPts val="0"/>
              </a:spcBef>
              <a:spcAft>
                <a:spcPts val="0"/>
              </a:spcAft>
              <a:buFont typeface="Wingdings" pitchFamily="2" charset="2"/>
              <a:buChar char="§"/>
              <a:defRPr/>
            </a:pPr>
            <a:r>
              <a:rPr lang="en-US" sz="2200" dirty="0" smtClean="0">
                <a:cs typeface="Arial" pitchFamily="34" charset="0"/>
              </a:rPr>
              <a:t>Know the roles of program participants who are in the program</a:t>
            </a:r>
          </a:p>
          <a:p>
            <a:pPr marL="457200" indent="-285750" eaLnBrk="1" fontAlgn="auto" hangingPunct="1">
              <a:spcBef>
                <a:spcPts val="0"/>
              </a:spcBef>
              <a:spcAft>
                <a:spcPts val="0"/>
              </a:spcAft>
              <a:buFont typeface="Wingdings" pitchFamily="2" charset="2"/>
              <a:buChar char="§"/>
              <a:defRPr/>
            </a:pPr>
            <a:endParaRPr lang="en-US" sz="2200" dirty="0">
              <a:cs typeface="Arial" pitchFamily="34" charset="0"/>
            </a:endParaRPr>
          </a:p>
          <a:p>
            <a:pPr marL="457200" indent="-285750" eaLnBrk="1" fontAlgn="auto" hangingPunct="1">
              <a:spcBef>
                <a:spcPts val="0"/>
              </a:spcBef>
              <a:spcAft>
                <a:spcPts val="0"/>
              </a:spcAft>
              <a:buFont typeface="Wingdings" pitchFamily="2" charset="2"/>
              <a:buChar char="§"/>
              <a:defRPr/>
            </a:pPr>
            <a:r>
              <a:rPr lang="en-US" sz="2200" dirty="0" smtClean="0">
                <a:cs typeface="Arial" pitchFamily="34" charset="0"/>
              </a:rPr>
              <a:t>Understand the philosophy and the formative and summative assessment requirements of the Resident Educator Program</a:t>
            </a:r>
          </a:p>
          <a:p>
            <a:pPr marL="171450" indent="0" eaLnBrk="1" fontAlgn="auto" hangingPunct="1">
              <a:spcBef>
                <a:spcPts val="0"/>
              </a:spcBef>
              <a:spcAft>
                <a:spcPts val="0"/>
              </a:spcAft>
              <a:buFont typeface="Arial" panose="020B0604020202020204" pitchFamily="34" charset="0"/>
              <a:buNone/>
              <a:defRPr/>
            </a:pPr>
            <a:endParaRPr lang="en-US" sz="2200" dirty="0" smtClean="0">
              <a:cs typeface="Arial" pitchFamily="34" charset="0"/>
            </a:endParaRPr>
          </a:p>
          <a:p>
            <a:pPr marL="457200" indent="-285750" eaLnBrk="1" fontAlgn="auto" hangingPunct="1">
              <a:spcBef>
                <a:spcPts val="0"/>
              </a:spcBef>
              <a:spcAft>
                <a:spcPts val="0"/>
              </a:spcAft>
              <a:buFont typeface="Wingdings" pitchFamily="2" charset="2"/>
              <a:buChar char="§"/>
              <a:defRPr/>
            </a:pPr>
            <a:r>
              <a:rPr lang="en-US" sz="2200" dirty="0" smtClean="0">
                <a:cs typeface="Arial" pitchFamily="34" charset="0"/>
              </a:rPr>
              <a:t>Continue to create a learning environment in which Resident Educators can thrive</a:t>
            </a:r>
          </a:p>
          <a:p>
            <a:pPr marL="171450" indent="0" eaLnBrk="1" fontAlgn="auto" hangingPunct="1">
              <a:spcBef>
                <a:spcPts val="0"/>
              </a:spcBef>
              <a:spcAft>
                <a:spcPts val="0"/>
              </a:spcAft>
              <a:buFont typeface="Arial" panose="020B0604020202020204" pitchFamily="34" charset="0"/>
              <a:buNone/>
              <a:defRPr/>
            </a:pPr>
            <a:endParaRPr lang="en-US" sz="2200" dirty="0" smtClean="0">
              <a:cs typeface="Arial" pitchFamily="34" charset="0"/>
            </a:endParaRPr>
          </a:p>
          <a:p>
            <a:pPr marL="457200" indent="-285750" eaLnBrk="1" fontAlgn="auto" hangingPunct="1">
              <a:spcBef>
                <a:spcPts val="0"/>
              </a:spcBef>
              <a:spcAft>
                <a:spcPts val="0"/>
              </a:spcAft>
              <a:buFont typeface="Wingdings" pitchFamily="2" charset="2"/>
              <a:buChar char="§"/>
              <a:defRPr/>
            </a:pPr>
            <a:r>
              <a:rPr lang="en-US" sz="2200" dirty="0" smtClean="0">
                <a:cs typeface="Arial" pitchFamily="34" charset="0"/>
              </a:rPr>
              <a:t>Provide time for mentor-Resident Educator collaboration</a:t>
            </a:r>
          </a:p>
          <a:p>
            <a:pPr marL="457200" indent="-285750" eaLnBrk="1" fontAlgn="auto" hangingPunct="1">
              <a:spcBef>
                <a:spcPts val="0"/>
              </a:spcBef>
              <a:spcAft>
                <a:spcPts val="0"/>
              </a:spcAft>
              <a:buFont typeface="Wingdings" pitchFamily="2" charset="2"/>
              <a:buChar char="§"/>
              <a:defRPr/>
            </a:pPr>
            <a:endParaRPr lang="en-US" sz="2200" dirty="0" smtClean="0">
              <a:cs typeface="Arial" pitchFamily="34" charset="0"/>
            </a:endParaRPr>
          </a:p>
          <a:p>
            <a:pPr marL="457200" indent="-285750" eaLnBrk="1" fontAlgn="auto" hangingPunct="1">
              <a:spcBef>
                <a:spcPts val="0"/>
              </a:spcBef>
              <a:spcAft>
                <a:spcPts val="0"/>
              </a:spcAft>
              <a:buFont typeface="Wingdings" pitchFamily="2" charset="2"/>
              <a:buChar char="§"/>
              <a:defRPr/>
            </a:pPr>
            <a:r>
              <a:rPr lang="en-US" sz="2200" dirty="0" smtClean="0">
                <a:cs typeface="Arial" pitchFamily="34" charset="0"/>
              </a:rPr>
              <a:t>Provide opportunities for observations, including reciprocal observations and observations of exemplary teachers</a:t>
            </a:r>
          </a:p>
          <a:p>
            <a:pPr marL="457200" indent="-285750" eaLnBrk="1" fontAlgn="auto" hangingPunct="1">
              <a:spcBef>
                <a:spcPts val="0"/>
              </a:spcBef>
              <a:spcAft>
                <a:spcPts val="0"/>
              </a:spcAft>
              <a:buFontTx/>
              <a:buNone/>
              <a:defRPr/>
            </a:pPr>
            <a:endParaRPr lang="en-US" sz="2600" dirty="0" smtClean="0">
              <a:cs typeface="Arial" pitchFamily="34" charset="0"/>
            </a:endParaRPr>
          </a:p>
          <a:p>
            <a:pPr eaLnBrk="1" fontAlgn="auto" hangingPunct="1">
              <a:spcBef>
                <a:spcPts val="0"/>
              </a:spcBef>
              <a:spcAft>
                <a:spcPts val="0"/>
              </a:spcAft>
              <a:defRPr/>
            </a:pPr>
            <a:endParaRPr lang="en-US" sz="1800" dirty="0"/>
          </a:p>
        </p:txBody>
      </p:sp>
      <p:sp>
        <p:nvSpPr>
          <p:cNvPr id="59395" name="Rectangle 2"/>
          <p:cNvSpPr txBox="1">
            <a:spLocks noChangeArrowheads="1"/>
          </p:cNvSpPr>
          <p:nvPr/>
        </p:nvSpPr>
        <p:spPr bwMode="auto">
          <a:xfrm>
            <a:off x="0" y="9144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59396"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57213"/>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itle 1"/>
          <p:cNvSpPr>
            <a:spLocks noGrp="1"/>
          </p:cNvSpPr>
          <p:nvPr>
            <p:ph type="title"/>
          </p:nvPr>
        </p:nvSpPr>
        <p:spPr>
          <a:xfrm>
            <a:off x="400050" y="228600"/>
            <a:ext cx="8763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Principal Support</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BEE94B51-497E-44BE-8CA3-76C29BD2C513}" type="slidenum">
              <a:rPr lang="en-US" smtClean="0">
                <a:latin typeface="Arial" panose="020B0604020202020204" pitchFamily="34" charset="0"/>
                <a:cs typeface="Arial" panose="020B0604020202020204" pitchFamily="34" charset="0"/>
              </a:rPr>
              <a:t>32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9345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13726"/>
            <a:ext cx="8839200" cy="4229417"/>
          </a:xfrm>
        </p:spPr>
        <p:txBody>
          <a:bodyPr rtlCol="0">
            <a:normAutofit/>
          </a:bodyPr>
          <a:lstStyle/>
          <a:p>
            <a:pPr eaLnBrk="1" fontAlgn="auto" hangingPunct="1">
              <a:spcAft>
                <a:spcPts val="0"/>
              </a:spcAft>
              <a:buFont typeface="Arial" charset="0"/>
              <a:buNone/>
              <a:defRPr/>
            </a:pPr>
            <a:r>
              <a:rPr lang="en-US" sz="2400" b="1" dirty="0" smtClean="0">
                <a:cs typeface="Arial" pitchFamily="34" charset="0"/>
              </a:rPr>
              <a:t>To provide support for the RE program, the Principal will: </a:t>
            </a:r>
            <a:endParaRPr lang="en-US" sz="2400" b="1" cap="small" dirty="0" smtClean="0">
              <a:cs typeface="Arial" pitchFamily="34" charset="0"/>
            </a:endParaRPr>
          </a:p>
          <a:p>
            <a:pPr eaLnBrk="1" fontAlgn="auto" hangingPunct="1">
              <a:spcAft>
                <a:spcPts val="0"/>
              </a:spcAft>
              <a:buFont typeface="Arial" panose="020B0604020202020204" pitchFamily="34" charset="0"/>
              <a:buNone/>
              <a:defRPr/>
            </a:pPr>
            <a:endParaRPr lang="en-US" sz="800" dirty="0" smtClean="0">
              <a:cs typeface="Arial" pitchFamily="34" charset="0"/>
            </a:endParaRPr>
          </a:p>
          <a:p>
            <a:pPr marL="457200" indent="-285750" eaLnBrk="1" fontAlgn="auto" hangingPunct="1">
              <a:spcAft>
                <a:spcPts val="0"/>
              </a:spcAft>
              <a:buFont typeface="Wingdings" pitchFamily="2" charset="2"/>
              <a:buChar char="§"/>
              <a:defRPr/>
            </a:pPr>
            <a:r>
              <a:rPr lang="en-US" sz="2200" dirty="0">
                <a:cs typeface="Arial" pitchFamily="34" charset="0"/>
              </a:rPr>
              <a:t>Work with  program coordinators to plan the program and select and assign mentors </a:t>
            </a:r>
          </a:p>
          <a:p>
            <a:pPr marL="457200" indent="-285750" eaLnBrk="1" fontAlgn="auto" hangingPunct="1">
              <a:spcAft>
                <a:spcPts val="0"/>
              </a:spcAft>
              <a:buFontTx/>
              <a:buNone/>
              <a:defRPr/>
            </a:pPr>
            <a:endParaRPr lang="en-US" sz="2200" dirty="0">
              <a:cs typeface="Arial" pitchFamily="34" charset="0"/>
            </a:endParaRPr>
          </a:p>
          <a:p>
            <a:pPr marL="457200" indent="-285750" eaLnBrk="1" fontAlgn="auto" hangingPunct="1">
              <a:spcAft>
                <a:spcPts val="0"/>
              </a:spcAft>
              <a:buFont typeface="Wingdings" pitchFamily="2" charset="2"/>
              <a:buChar char="§"/>
              <a:defRPr/>
            </a:pPr>
            <a:r>
              <a:rPr lang="en-US" sz="2200" dirty="0">
                <a:cs typeface="Arial" pitchFamily="34" charset="0"/>
              </a:rPr>
              <a:t>Ensure mentors attend state required training </a:t>
            </a:r>
          </a:p>
          <a:p>
            <a:pPr marL="171450" indent="0" eaLnBrk="1" fontAlgn="auto" hangingPunct="1">
              <a:spcAft>
                <a:spcPts val="0"/>
              </a:spcAft>
              <a:buFont typeface="Arial" panose="020B0604020202020204" pitchFamily="34" charset="0"/>
              <a:buNone/>
              <a:defRPr/>
            </a:pPr>
            <a:endParaRPr lang="en-US" sz="2200" dirty="0">
              <a:cs typeface="Arial" pitchFamily="34" charset="0"/>
            </a:endParaRPr>
          </a:p>
          <a:p>
            <a:pPr marL="457200" indent="-285750" eaLnBrk="1" fontAlgn="auto" hangingPunct="1">
              <a:spcAft>
                <a:spcPts val="0"/>
              </a:spcAft>
              <a:buFont typeface="Wingdings" pitchFamily="2" charset="2"/>
              <a:buChar char="§"/>
              <a:defRPr/>
            </a:pPr>
            <a:r>
              <a:rPr lang="en-US" sz="2200" dirty="0">
                <a:cs typeface="Arial" pitchFamily="34" charset="0"/>
              </a:rPr>
              <a:t>Work with program coordinators to select and assign facilitators for RESA </a:t>
            </a:r>
            <a:r>
              <a:rPr lang="en-US" sz="2200" dirty="0" smtClean="0">
                <a:cs typeface="Arial" pitchFamily="34" charset="0"/>
              </a:rPr>
              <a:t>candidates</a:t>
            </a:r>
          </a:p>
          <a:p>
            <a:pPr marL="171450" indent="0" eaLnBrk="1" fontAlgn="auto" hangingPunct="1">
              <a:spcAft>
                <a:spcPts val="0"/>
              </a:spcAft>
              <a:buFont typeface="Arial" panose="020B0604020202020204" pitchFamily="34" charset="0"/>
              <a:buNone/>
              <a:defRPr/>
            </a:pPr>
            <a:endParaRPr lang="en-US" sz="2200" dirty="0" smtClean="0">
              <a:cs typeface="Arial" pitchFamily="34" charset="0"/>
            </a:endParaRPr>
          </a:p>
          <a:p>
            <a:pPr marL="457200" indent="-285750" eaLnBrk="1" fontAlgn="auto" hangingPunct="1">
              <a:spcAft>
                <a:spcPts val="0"/>
              </a:spcAft>
              <a:buFont typeface="Wingdings" pitchFamily="2" charset="2"/>
              <a:buChar char="§"/>
              <a:defRPr/>
            </a:pPr>
            <a:r>
              <a:rPr lang="en-US" sz="2200" dirty="0" smtClean="0">
                <a:cs typeface="Arial" pitchFamily="34" charset="0"/>
              </a:rPr>
              <a:t>Ensure facilitators complete online Facilitation Training</a:t>
            </a:r>
            <a:endParaRPr lang="en-US" sz="2200" dirty="0">
              <a:cs typeface="Arial" pitchFamily="34" charset="0"/>
            </a:endParaRPr>
          </a:p>
          <a:p>
            <a:pPr marL="457200" indent="-285750" eaLnBrk="1" fontAlgn="auto" hangingPunct="1">
              <a:spcAft>
                <a:spcPts val="0"/>
              </a:spcAft>
              <a:buFontTx/>
              <a:buNone/>
              <a:defRPr/>
            </a:pPr>
            <a:endParaRPr lang="en-US" sz="2600" dirty="0" smtClean="0">
              <a:cs typeface="Arial" pitchFamily="34" charset="0"/>
            </a:endParaRPr>
          </a:p>
          <a:p>
            <a:pPr eaLnBrk="1" fontAlgn="auto" hangingPunct="1">
              <a:spcAft>
                <a:spcPts val="0"/>
              </a:spcAft>
              <a:defRPr/>
            </a:pPr>
            <a:endParaRPr lang="en-US" sz="1800" dirty="0"/>
          </a:p>
        </p:txBody>
      </p:sp>
      <p:sp>
        <p:nvSpPr>
          <p:cNvPr id="61443" name="Rectangle 2"/>
          <p:cNvSpPr txBox="1">
            <a:spLocks noChangeArrowheads="1"/>
          </p:cNvSpPr>
          <p:nvPr/>
        </p:nvSpPr>
        <p:spPr bwMode="auto">
          <a:xfrm>
            <a:off x="0" y="9144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61444"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57213"/>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itle 1"/>
          <p:cNvSpPr>
            <a:spLocks noGrp="1"/>
          </p:cNvSpPr>
          <p:nvPr>
            <p:ph type="title"/>
          </p:nvPr>
        </p:nvSpPr>
        <p:spPr>
          <a:xfrm>
            <a:off x="400050" y="228600"/>
            <a:ext cx="8763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Principal Support</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1D443C9A-AD1E-43B1-A25C-F30AB02D6A39}" type="slidenum">
              <a:rPr lang="en-US" smtClean="0">
                <a:latin typeface="Arial" panose="020B0604020202020204" pitchFamily="34" charset="0"/>
                <a:cs typeface="Arial" panose="020B0604020202020204" pitchFamily="34" charset="0"/>
              </a:rPr>
              <a:t>33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2103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patty.griffin\AppData\Local\Microsoft\Windows\Temporary Internet Files\Content.IE5\CWWOB5O6\MP9004090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0"/>
            <a:ext cx="3581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491" name="Content Placeholder 3" descr="C:\Users\patty.griffin\AppData\Local\Microsoft\Windows\Temporary Internet Files\Content.IE5\PJ11HSAB\MP900439571[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29200" y="609600"/>
            <a:ext cx="3429000" cy="2528888"/>
          </a:xfrm>
          <a:ln>
            <a:solidFill>
              <a:schemeClr val="tx1"/>
            </a:solidFill>
            <a:miter lim="800000"/>
            <a:headEnd/>
            <a:tailEnd/>
          </a:ln>
        </p:spPr>
      </p:pic>
      <p:sp>
        <p:nvSpPr>
          <p:cNvPr id="5" name="Title 1"/>
          <p:cNvSpPr txBox="1">
            <a:spLocks/>
          </p:cNvSpPr>
          <p:nvPr/>
        </p:nvSpPr>
        <p:spPr>
          <a:xfrm>
            <a:off x="4191000" y="3429000"/>
            <a:ext cx="3429000" cy="1981200"/>
          </a:xfrm>
          <a:prstGeom prst="rect">
            <a:avLst/>
          </a:prstGeom>
          <a:solidFill>
            <a:schemeClr val="tx1"/>
          </a:solidFill>
          <a:ln>
            <a:solidFill>
              <a:srgbClr val="C00000"/>
            </a:solidFill>
          </a:ln>
        </p:spPr>
        <p:txBody>
          <a:bodyPr anchor="ctr">
            <a:normAutofit fontScale="92500" lnSpcReduction="20000"/>
          </a:bodyPr>
          <a:lstStyle/>
          <a:p>
            <a:pPr algn="ctr" eaLnBrk="1" fontAlgn="auto" hangingPunct="1">
              <a:spcBef>
                <a:spcPts val="0"/>
              </a:spcBef>
              <a:spcAft>
                <a:spcPts val="0"/>
              </a:spcAft>
              <a:defRPr/>
            </a:pPr>
            <a:r>
              <a:rPr lang="en-US" sz="2800" b="1" dirty="0">
                <a:solidFill>
                  <a:schemeClr val="bg1"/>
                </a:solidFill>
                <a:latin typeface="+mn-lt"/>
                <a:ea typeface="+mj-ea"/>
                <a:cs typeface="Times New Roman" pitchFamily="18" charset="0"/>
              </a:rPr>
              <a:t>What will the </a:t>
            </a:r>
            <a:r>
              <a:rPr lang="en-US" sz="3600" b="1" cap="small" dirty="0">
                <a:solidFill>
                  <a:schemeClr val="bg1"/>
                </a:solidFill>
                <a:latin typeface="+mn-lt"/>
                <a:ea typeface="+mj-ea"/>
                <a:cs typeface="Times New Roman" pitchFamily="18" charset="0"/>
              </a:rPr>
              <a:t>Program Coordinator </a:t>
            </a:r>
            <a:br>
              <a:rPr lang="en-US" sz="3600" b="1" cap="small" dirty="0">
                <a:solidFill>
                  <a:schemeClr val="bg1"/>
                </a:solidFill>
                <a:latin typeface="+mn-lt"/>
                <a:ea typeface="+mj-ea"/>
                <a:cs typeface="Times New Roman" pitchFamily="18" charset="0"/>
              </a:rPr>
            </a:br>
            <a:r>
              <a:rPr lang="en-US" sz="2800" b="1" dirty="0">
                <a:solidFill>
                  <a:schemeClr val="bg1"/>
                </a:solidFill>
                <a:latin typeface="+mn-lt"/>
                <a:ea typeface="+mj-ea"/>
                <a:cs typeface="Times New Roman" pitchFamily="18" charset="0"/>
              </a:rPr>
              <a:t>do to support </a:t>
            </a:r>
            <a:r>
              <a:rPr lang="en-US" sz="2800" b="1" dirty="0" smtClean="0">
                <a:solidFill>
                  <a:schemeClr val="bg1"/>
                </a:solidFill>
                <a:latin typeface="+mn-lt"/>
                <a:ea typeface="+mj-ea"/>
                <a:cs typeface="Times New Roman" pitchFamily="18" charset="0"/>
              </a:rPr>
              <a:t>residency</a:t>
            </a:r>
            <a:r>
              <a:rPr lang="en-US" sz="2800" b="1" dirty="0">
                <a:solidFill>
                  <a:schemeClr val="bg1"/>
                </a:solidFill>
                <a:latin typeface="+mn-lt"/>
                <a:ea typeface="+mj-ea"/>
                <a:cs typeface="Times New Roman" pitchFamily="18" charset="0"/>
              </a:rPr>
              <a:t>?</a:t>
            </a:r>
            <a:endParaRPr lang="en-US" sz="2800" b="1" i="1" dirty="0">
              <a:solidFill>
                <a:schemeClr val="bg1"/>
              </a:solidFill>
              <a:latin typeface="Times New Roman" pitchFamily="18" charset="0"/>
              <a:ea typeface="+mj-ea"/>
              <a:cs typeface="Times New Roman" pitchFamily="18" charset="0"/>
            </a:endParaRPr>
          </a:p>
        </p:txBody>
      </p:sp>
      <p:sp>
        <p:nvSpPr>
          <p:cNvPr id="8" name="Title 1"/>
          <p:cNvSpPr txBox="1">
            <a:spLocks/>
          </p:cNvSpPr>
          <p:nvPr/>
        </p:nvSpPr>
        <p:spPr bwMode="auto">
          <a:xfrm>
            <a:off x="838200" y="685800"/>
            <a:ext cx="4343400" cy="762000"/>
          </a:xfrm>
          <a:prstGeom prst="rect">
            <a:avLst/>
          </a:prstGeom>
          <a:solidFill>
            <a:schemeClr val="tx1"/>
          </a:solidFill>
          <a:ln w="9525">
            <a:solidFill>
              <a:srgbClr val="C00000"/>
            </a:solidFill>
            <a:miter lim="800000"/>
            <a:headEnd/>
            <a:tailEnd/>
          </a:ln>
        </p:spPr>
        <p:txBody>
          <a:bodyPr anchor="ctr"/>
          <a:lstStyle/>
          <a:p>
            <a:pPr algn="ctr" eaLnBrk="1" fontAlgn="auto" hangingPunct="1">
              <a:spcBef>
                <a:spcPts val="0"/>
              </a:spcBef>
              <a:spcAft>
                <a:spcPts val="0"/>
              </a:spcAft>
              <a:defRPr/>
            </a:pPr>
            <a:r>
              <a:rPr lang="en-US" sz="4000" b="1" i="1" kern="0" dirty="0">
                <a:solidFill>
                  <a:schemeClr val="bg1"/>
                </a:solidFill>
                <a:latin typeface="Times New Roman" pitchFamily="18" charset="0"/>
                <a:ea typeface="+mj-ea"/>
                <a:cs typeface="Times New Roman" pitchFamily="18" charset="0"/>
              </a:rPr>
              <a:t>System of Support</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0158E87D-4F19-4AC3-88DF-71F8E0648233}" type="slidenum">
              <a:rPr lang="en-US" smtClean="0">
                <a:latin typeface="Arial" panose="020B0604020202020204" pitchFamily="34" charset="0"/>
                <a:cs typeface="Arial" panose="020B0604020202020204" pitchFamily="34" charset="0"/>
              </a:rPr>
              <a:t>34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6590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81124"/>
            <a:ext cx="8686800" cy="5148629"/>
          </a:xfrm>
        </p:spPr>
        <p:txBody>
          <a:bodyPr rtlCol="0">
            <a:normAutofit fontScale="25000" lnSpcReduction="20000"/>
          </a:bodyPr>
          <a:lstStyle/>
          <a:p>
            <a:pPr marL="274320" lvl="2" indent="-274320" eaLnBrk="1" fontAlgn="auto" hangingPunct="1">
              <a:spcBef>
                <a:spcPts val="600"/>
              </a:spcBef>
              <a:spcAft>
                <a:spcPts val="0"/>
              </a:spcAft>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74320" lvl="2" indent="-274320" eaLnBrk="1" fontAlgn="auto" hangingPunct="1">
              <a:spcBef>
                <a:spcPts val="600"/>
              </a:spcBef>
              <a:spcAft>
                <a:spcPts val="0"/>
              </a:spcAft>
              <a:buFont typeface="Arial" panose="020B0604020202020204" pitchFamily="34" charset="0"/>
              <a:buNone/>
              <a:defRPr/>
            </a:pPr>
            <a:r>
              <a:rPr lang="en-US" sz="8800" b="1" dirty="0" smtClean="0">
                <a:latin typeface="Arial" panose="020B0604020202020204" pitchFamily="34" charset="0"/>
                <a:cs typeface="Arial" panose="020B0604020202020204" pitchFamily="34" charset="0"/>
              </a:rPr>
              <a:t>To provide support for the RE program planning, the program coordinator will:</a:t>
            </a:r>
          </a:p>
          <a:p>
            <a:pPr marL="274320" lvl="2" indent="-274320" eaLnBrk="1" fontAlgn="auto" hangingPunct="1">
              <a:spcBef>
                <a:spcPts val="600"/>
              </a:spcBef>
              <a:spcAft>
                <a:spcPts val="0"/>
              </a:spcAft>
              <a:buFont typeface="Arial" panose="020B0604020202020204" pitchFamily="34" charset="0"/>
              <a:buNone/>
              <a:defRPr/>
            </a:pPr>
            <a:endParaRPr lang="en-US" sz="8800" b="1" dirty="0" smtClean="0">
              <a:latin typeface="Arial" panose="020B0604020202020204" pitchFamily="34" charset="0"/>
              <a:cs typeface="Arial" panose="020B0604020202020204" pitchFamily="34" charset="0"/>
            </a:endParaRPr>
          </a:p>
          <a:p>
            <a:pPr indent="-282575" eaLnBrk="1" fontAlgn="auto" hangingPunct="1">
              <a:spcBef>
                <a:spcPts val="600"/>
              </a:spcBef>
              <a:spcAft>
                <a:spcPts val="0"/>
              </a:spcAft>
              <a:buFont typeface="Wingdings" pitchFamily="2" charset="2"/>
              <a:buChar char="§"/>
              <a:defRPr/>
            </a:pPr>
            <a:r>
              <a:rPr lang="en-US" sz="8000" dirty="0" smtClean="0">
                <a:latin typeface="Arial" panose="020B0604020202020204" pitchFamily="34" charset="0"/>
                <a:cs typeface="Arial" panose="020B0604020202020204" pitchFamily="34" charset="0"/>
              </a:rPr>
              <a:t>Communicate Resident Educator Program information to any teacher(s) in their district/school who may be eligible to participate</a:t>
            </a:r>
          </a:p>
          <a:p>
            <a:pPr marL="342900" lvl="2" indent="-282575" eaLnBrk="1" fontAlgn="auto" hangingPunct="1">
              <a:spcBef>
                <a:spcPts val="600"/>
              </a:spcBef>
              <a:spcAft>
                <a:spcPts val="0"/>
              </a:spcAft>
              <a:buFont typeface="Wingdings" pitchFamily="2" charset="2"/>
              <a:buChar char="§"/>
              <a:defRPr/>
            </a:pPr>
            <a:r>
              <a:rPr lang="en-US" sz="8000" dirty="0" smtClean="0">
                <a:latin typeface="Arial" panose="020B0604020202020204" pitchFamily="34" charset="0"/>
                <a:cs typeface="Arial" panose="020B0604020202020204" pitchFamily="34" charset="0"/>
              </a:rPr>
              <a:t>Work with principals to select and assign mentors </a:t>
            </a:r>
          </a:p>
          <a:p>
            <a:pPr marL="342900" lvl="2" indent="-282575" eaLnBrk="1" fontAlgn="auto" hangingPunct="1">
              <a:spcBef>
                <a:spcPts val="600"/>
              </a:spcBef>
              <a:spcAft>
                <a:spcPts val="0"/>
              </a:spcAft>
              <a:buFont typeface="Wingdings" pitchFamily="2" charset="2"/>
              <a:buChar char="§"/>
              <a:defRPr/>
            </a:pPr>
            <a:r>
              <a:rPr lang="en-US" sz="8000" dirty="0" smtClean="0">
                <a:latin typeface="Arial" panose="020B0604020202020204" pitchFamily="34" charset="0"/>
                <a:cs typeface="Arial" panose="020B0604020202020204" pitchFamily="34" charset="0"/>
              </a:rPr>
              <a:t>Ensure mentors attend state training for mentor certification</a:t>
            </a:r>
          </a:p>
          <a:p>
            <a:pPr marL="342900" lvl="2" indent="-282575" eaLnBrk="1" fontAlgn="auto" hangingPunct="1">
              <a:spcBef>
                <a:spcPts val="600"/>
              </a:spcBef>
              <a:spcAft>
                <a:spcPts val="0"/>
              </a:spcAft>
              <a:buFont typeface="Wingdings" pitchFamily="2" charset="2"/>
              <a:buChar char="§"/>
              <a:defRPr/>
            </a:pPr>
            <a:r>
              <a:rPr lang="en-US" sz="8000" dirty="0" smtClean="0">
                <a:latin typeface="Arial" panose="020B0604020202020204" pitchFamily="34" charset="0"/>
                <a:cs typeface="Arial" panose="020B0604020202020204" pitchFamily="34" charset="0"/>
              </a:rPr>
              <a:t>Work with principals to select and assign facilitators</a:t>
            </a:r>
          </a:p>
          <a:p>
            <a:pPr marL="342900" lvl="2" indent="-282575" eaLnBrk="1" fontAlgn="auto" hangingPunct="1">
              <a:spcBef>
                <a:spcPts val="600"/>
              </a:spcBef>
              <a:spcAft>
                <a:spcPts val="0"/>
              </a:spcAft>
              <a:buFont typeface="Wingdings" pitchFamily="2" charset="2"/>
              <a:buChar char="§"/>
              <a:defRPr/>
            </a:pPr>
            <a:r>
              <a:rPr lang="en-US" sz="8000" dirty="0" smtClean="0">
                <a:latin typeface="Arial" panose="020B0604020202020204" pitchFamily="34" charset="0"/>
                <a:cs typeface="Arial" panose="020B0604020202020204" pitchFamily="34" charset="0"/>
              </a:rPr>
              <a:t>Ensure facilitators complete online Facilitation Training</a:t>
            </a:r>
          </a:p>
          <a:p>
            <a:pPr marL="342900" lvl="2" indent="-282575" eaLnBrk="1" fontAlgn="auto" hangingPunct="1">
              <a:spcBef>
                <a:spcPts val="600"/>
              </a:spcBef>
              <a:spcAft>
                <a:spcPts val="0"/>
              </a:spcAft>
              <a:buFont typeface="Wingdings" pitchFamily="2" charset="2"/>
              <a:buChar char="§"/>
              <a:defRPr/>
            </a:pPr>
            <a:r>
              <a:rPr lang="en-US" sz="8000" dirty="0" smtClean="0">
                <a:latin typeface="Arial" panose="020B0604020202020204" pitchFamily="34" charset="0"/>
                <a:cs typeface="Arial" panose="020B0604020202020204" pitchFamily="34" charset="0"/>
              </a:rPr>
              <a:t>Self-assess the Resident Educator Program using the Program Standards Planning Tool</a:t>
            </a:r>
          </a:p>
          <a:p>
            <a:pPr marL="342900" lvl="2" indent="-282575" eaLnBrk="1" fontAlgn="auto" hangingPunct="1">
              <a:spcBef>
                <a:spcPts val="600"/>
              </a:spcBef>
              <a:spcAft>
                <a:spcPts val="0"/>
              </a:spcAft>
              <a:buFont typeface="Wingdings" pitchFamily="2" charset="2"/>
              <a:buChar char="§"/>
              <a:defRPr/>
            </a:pPr>
            <a:r>
              <a:rPr lang="en-US" sz="8000" dirty="0" smtClean="0">
                <a:latin typeface="Arial" panose="020B0604020202020204" pitchFamily="34" charset="0"/>
                <a:cs typeface="Arial" panose="020B0604020202020204" pitchFamily="34" charset="0"/>
              </a:rPr>
              <a:t>Initiate and engage in collaboration among partners of service (regional service providers, higher education faculty, local partner, etc.)</a:t>
            </a:r>
          </a:p>
          <a:p>
            <a:pPr marL="342900" lvl="2" indent="-282575" eaLnBrk="1" fontAlgn="auto" hangingPunct="1">
              <a:spcBef>
                <a:spcPts val="600"/>
              </a:spcBef>
              <a:spcAft>
                <a:spcPts val="0"/>
              </a:spcAft>
              <a:buFont typeface="Wingdings" pitchFamily="2" charset="2"/>
              <a:buChar char="§"/>
              <a:defRPr/>
            </a:pPr>
            <a:r>
              <a:rPr lang="en-US" sz="8000" dirty="0" smtClean="0">
                <a:latin typeface="Arial" panose="020B0604020202020204" pitchFamily="34" charset="0"/>
                <a:cs typeface="Arial" panose="020B0604020202020204" pitchFamily="34" charset="0"/>
              </a:rPr>
              <a:t>Plan structured activities for mentors and Resident Educators to network, meet, and support each other to solve problems of practice</a:t>
            </a:r>
          </a:p>
          <a:p>
            <a:pPr marL="285750" indent="-285750" eaLnBrk="1" fontAlgn="auto" hangingPunct="1">
              <a:spcBef>
                <a:spcPts val="600"/>
              </a:spcBef>
              <a:spcAft>
                <a:spcPts val="0"/>
              </a:spcAft>
              <a:buFontTx/>
              <a:buNone/>
              <a:defRPr/>
            </a:pPr>
            <a:endParaRPr lang="pt-BR" sz="6800" dirty="0" smtClean="0">
              <a:latin typeface="Arial" panose="020B0604020202020204" pitchFamily="34" charset="0"/>
              <a:cs typeface="Arial" panose="020B0604020202020204" pitchFamily="34" charset="0"/>
            </a:endParaRPr>
          </a:p>
          <a:p>
            <a:pPr marL="400050" indent="-400050" eaLnBrk="1" fontAlgn="auto" hangingPunct="1">
              <a:spcBef>
                <a:spcPts val="600"/>
              </a:spcBef>
              <a:spcAft>
                <a:spcPts val="0"/>
              </a:spcAft>
              <a:buFontTx/>
              <a:buNone/>
              <a:defRPr/>
            </a:pPr>
            <a:r>
              <a:rPr lang="en-US" sz="6800" dirty="0" smtClean="0">
                <a:latin typeface="Arial" panose="020B0604020202020204" pitchFamily="34" charset="0"/>
                <a:cs typeface="Arial" panose="020B0604020202020204" pitchFamily="34" charset="0"/>
              </a:rPr>
              <a:t> </a:t>
            </a:r>
            <a:endParaRPr lang="en-US" sz="6800" dirty="0">
              <a:latin typeface="Arial" panose="020B0604020202020204" pitchFamily="34" charset="0"/>
              <a:cs typeface="Arial" panose="020B0604020202020204" pitchFamily="34" charset="0"/>
            </a:endParaRPr>
          </a:p>
        </p:txBody>
      </p:sp>
      <p:sp>
        <p:nvSpPr>
          <p:cNvPr id="65539" name="Rectangle 2"/>
          <p:cNvSpPr txBox="1">
            <a:spLocks noChangeArrowheads="1"/>
          </p:cNvSpPr>
          <p:nvPr/>
        </p:nvSpPr>
        <p:spPr bwMode="auto">
          <a:xfrm>
            <a:off x="0" y="9906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65540"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93725"/>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itle 1"/>
          <p:cNvSpPr>
            <a:spLocks noGrp="1"/>
          </p:cNvSpPr>
          <p:nvPr>
            <p:ph type="title"/>
          </p:nvPr>
        </p:nvSpPr>
        <p:spPr>
          <a:xfrm>
            <a:off x="400050" y="228600"/>
            <a:ext cx="8763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Program Coordinator- Plan</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46C7A9AE-1B3E-4A31-B870-E6E52559EA2C}" type="slidenum">
              <a:rPr lang="en-US">
                <a:latin typeface="Arial" panose="020B0604020202020204" pitchFamily="34" charset="0"/>
                <a:cs typeface="Arial" panose="020B0604020202020204" pitchFamily="34" charset="0"/>
              </a:rPr>
              <a:t>35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87853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74802"/>
            <a:ext cx="8686800" cy="5024398"/>
          </a:xfrm>
        </p:spPr>
        <p:txBody>
          <a:bodyPr rtlCol="0">
            <a:normAutofit fontScale="92500" lnSpcReduction="10000"/>
          </a:bodyPr>
          <a:lstStyle/>
          <a:p>
            <a:pPr marL="274320" lvl="2" indent="-274320" eaLnBrk="1" fontAlgn="auto" hangingPunct="1">
              <a:spcBef>
                <a:spcPts val="600"/>
              </a:spcBef>
              <a:spcAft>
                <a:spcPts val="0"/>
              </a:spcAft>
              <a:buFont typeface="Arial" panose="020B0604020202020204" pitchFamily="34" charset="0"/>
              <a:buNone/>
              <a:defRPr/>
            </a:pPr>
            <a:endParaRPr lang="en-US" sz="800" dirty="0"/>
          </a:p>
          <a:p>
            <a:pPr marL="274320" lvl="2" indent="-274320" eaLnBrk="1" fontAlgn="auto" hangingPunct="1">
              <a:spcBef>
                <a:spcPts val="600"/>
              </a:spcBef>
              <a:spcAft>
                <a:spcPts val="0"/>
              </a:spcAft>
              <a:buFont typeface="Arial" panose="020B0604020202020204" pitchFamily="34" charset="0"/>
              <a:buNone/>
              <a:defRPr/>
            </a:pPr>
            <a:r>
              <a:rPr lang="en-US" sz="2200" b="1" dirty="0" smtClean="0"/>
              <a:t>To provide support for the RE program implementation, the program coordinator will:</a:t>
            </a:r>
          </a:p>
          <a:p>
            <a:pPr marL="274320" lvl="2" indent="-274320" eaLnBrk="1" fontAlgn="auto" hangingPunct="1">
              <a:spcBef>
                <a:spcPts val="600"/>
              </a:spcBef>
              <a:spcAft>
                <a:spcPts val="0"/>
              </a:spcAft>
              <a:buFont typeface="Arial" panose="020B0604020202020204" pitchFamily="34" charset="0"/>
              <a:buNone/>
              <a:defRPr/>
            </a:pPr>
            <a:endParaRPr lang="en-US" sz="2200" dirty="0"/>
          </a:p>
          <a:p>
            <a:pPr eaLnBrk="1" fontAlgn="auto" hangingPunct="1">
              <a:spcBef>
                <a:spcPts val="600"/>
              </a:spcBef>
              <a:spcAft>
                <a:spcPts val="0"/>
              </a:spcAft>
              <a:buFont typeface="Wingdings" panose="05000000000000000000" pitchFamily="2" charset="2"/>
              <a:buChar char="§"/>
              <a:defRPr/>
            </a:pPr>
            <a:r>
              <a:rPr lang="pt-BR" sz="2200" dirty="0" smtClean="0">
                <a:cs typeface="Arial" pitchFamily="34" charset="0"/>
              </a:rPr>
              <a:t>Provide orientation to Resident Educators, mentors and building leaders about program and district requirements</a:t>
            </a:r>
          </a:p>
          <a:p>
            <a:pPr eaLnBrk="1" fontAlgn="auto" hangingPunct="1">
              <a:spcBef>
                <a:spcPts val="600"/>
              </a:spcBef>
              <a:spcAft>
                <a:spcPts val="0"/>
              </a:spcAft>
              <a:buFont typeface="Wingdings" panose="05000000000000000000" pitchFamily="2" charset="2"/>
              <a:buChar char="§"/>
              <a:defRPr/>
            </a:pPr>
            <a:r>
              <a:rPr lang="pt-BR" sz="2200" dirty="0" smtClean="0">
                <a:cs typeface="Arial" pitchFamily="34" charset="0"/>
              </a:rPr>
              <a:t>Maintain communication between resident educators, mentors, and principals</a:t>
            </a:r>
          </a:p>
          <a:p>
            <a:pPr eaLnBrk="1" fontAlgn="auto" hangingPunct="1">
              <a:spcBef>
                <a:spcPts val="600"/>
              </a:spcBef>
              <a:spcAft>
                <a:spcPts val="0"/>
              </a:spcAft>
              <a:buFont typeface="Wingdings" panose="05000000000000000000" pitchFamily="2" charset="2"/>
              <a:buChar char="§"/>
              <a:defRPr/>
            </a:pPr>
            <a:r>
              <a:rPr lang="pt-BR" sz="2200" dirty="0" smtClean="0">
                <a:cs typeface="Arial" pitchFamily="34" charset="0"/>
              </a:rPr>
              <a:t>Work with principals and mentors to plan opportunities for structured RE/Mentor time to collaborate</a:t>
            </a:r>
          </a:p>
          <a:p>
            <a:pPr eaLnBrk="1" fontAlgn="auto" hangingPunct="1">
              <a:spcBef>
                <a:spcPts val="600"/>
              </a:spcBef>
              <a:spcAft>
                <a:spcPts val="0"/>
              </a:spcAft>
              <a:buFont typeface="Wingdings" panose="05000000000000000000" pitchFamily="2" charset="2"/>
              <a:buChar char="§"/>
              <a:defRPr/>
            </a:pPr>
            <a:r>
              <a:rPr lang="pt-BR" sz="2200" dirty="0" smtClean="0">
                <a:cs typeface="Arial" pitchFamily="34" charset="0"/>
              </a:rPr>
              <a:t>Provide opportunities for mentors and resident educators to observe, collect data, and monitor progress</a:t>
            </a:r>
          </a:p>
          <a:p>
            <a:pPr eaLnBrk="1" fontAlgn="auto" hangingPunct="1">
              <a:spcBef>
                <a:spcPts val="600"/>
              </a:spcBef>
              <a:spcAft>
                <a:spcPts val="0"/>
              </a:spcAft>
              <a:buFont typeface="Wingdings" panose="05000000000000000000" pitchFamily="2" charset="2"/>
              <a:buChar char="§"/>
              <a:defRPr/>
            </a:pPr>
            <a:r>
              <a:rPr lang="pt-BR" sz="2200" dirty="0" smtClean="0">
                <a:cs typeface="Arial" pitchFamily="34" charset="0"/>
              </a:rPr>
              <a:t>Provide ongoing training and support to mentors </a:t>
            </a:r>
          </a:p>
          <a:p>
            <a:pPr eaLnBrk="1" fontAlgn="auto" hangingPunct="1">
              <a:spcBef>
                <a:spcPts val="600"/>
              </a:spcBef>
              <a:spcAft>
                <a:spcPts val="0"/>
              </a:spcAft>
              <a:buFont typeface="Wingdings" panose="05000000000000000000" pitchFamily="2" charset="2"/>
              <a:buChar char="§"/>
              <a:defRPr/>
            </a:pPr>
            <a:r>
              <a:rPr lang="pt-BR" sz="2200" dirty="0" smtClean="0">
                <a:cs typeface="Arial" pitchFamily="34" charset="0"/>
              </a:rPr>
              <a:t>Provide support for the collaborative and confidential relationship between mentors and Resident Educators</a:t>
            </a:r>
            <a:endParaRPr lang="pt-BR" sz="2200" dirty="0">
              <a:cs typeface="Arial" pitchFamily="34" charset="0"/>
            </a:endParaRPr>
          </a:p>
          <a:p>
            <a:pPr marL="400050" indent="-400050" eaLnBrk="1" fontAlgn="auto" hangingPunct="1">
              <a:spcBef>
                <a:spcPts val="600"/>
              </a:spcBef>
              <a:spcAft>
                <a:spcPts val="0"/>
              </a:spcAft>
              <a:buFontTx/>
              <a:buNone/>
              <a:defRPr/>
            </a:pPr>
            <a:r>
              <a:rPr lang="en-US" sz="1800" dirty="0" smtClean="0">
                <a:cs typeface="Arial" pitchFamily="34" charset="0"/>
              </a:rPr>
              <a:t> </a:t>
            </a:r>
            <a:endParaRPr lang="en-US" sz="1800" dirty="0">
              <a:cs typeface="Arial" pitchFamily="34" charset="0"/>
            </a:endParaRPr>
          </a:p>
        </p:txBody>
      </p:sp>
      <p:sp>
        <p:nvSpPr>
          <p:cNvPr id="67587" name="Rectangle 2"/>
          <p:cNvSpPr txBox="1">
            <a:spLocks noChangeArrowheads="1"/>
          </p:cNvSpPr>
          <p:nvPr/>
        </p:nvSpPr>
        <p:spPr bwMode="auto">
          <a:xfrm>
            <a:off x="0" y="9906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67588"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93725"/>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itle 1"/>
          <p:cNvSpPr>
            <a:spLocks noGrp="1"/>
          </p:cNvSpPr>
          <p:nvPr>
            <p:ph type="title"/>
          </p:nvPr>
        </p:nvSpPr>
        <p:spPr>
          <a:xfrm>
            <a:off x="400050" y="228600"/>
            <a:ext cx="8763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Program Coordinator- Implement</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D5EF0C77-BAA6-46EF-BD06-FF445C054EEE}" type="slidenum">
              <a:rPr lang="en-US">
                <a:latin typeface="Arial" panose="020B0604020202020204" pitchFamily="34" charset="0"/>
                <a:cs typeface="Arial" panose="020B0604020202020204" pitchFamily="34" charset="0"/>
              </a:rPr>
              <a:t>36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85032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7125"/>
            <a:ext cx="8686800" cy="5172075"/>
          </a:xfrm>
        </p:spPr>
        <p:txBody>
          <a:bodyPr rtlCol="0">
            <a:normAutofit/>
          </a:bodyPr>
          <a:lstStyle/>
          <a:p>
            <a:pPr marL="274320" lvl="2" indent="-274320" eaLnBrk="1" fontAlgn="auto" hangingPunct="1">
              <a:spcBef>
                <a:spcPts val="600"/>
              </a:spcBef>
              <a:spcAft>
                <a:spcPts val="0"/>
              </a:spcAft>
              <a:buFont typeface="Arial" panose="020B0604020202020204" pitchFamily="34" charset="0"/>
              <a:buNone/>
              <a:defRPr/>
            </a:pPr>
            <a:endParaRPr lang="en-US" sz="800" dirty="0"/>
          </a:p>
          <a:p>
            <a:pPr marL="274320" lvl="2" indent="-274320" eaLnBrk="1" fontAlgn="auto" hangingPunct="1">
              <a:spcBef>
                <a:spcPts val="600"/>
              </a:spcBef>
              <a:spcAft>
                <a:spcPts val="0"/>
              </a:spcAft>
              <a:buFont typeface="Arial" panose="020B0604020202020204" pitchFamily="34" charset="0"/>
              <a:buNone/>
              <a:defRPr/>
            </a:pPr>
            <a:r>
              <a:rPr lang="en-US" sz="2000" b="1" dirty="0" smtClean="0"/>
              <a:t>To provide support for the RE program reporting, the program coordinator will:</a:t>
            </a:r>
          </a:p>
          <a:p>
            <a:pPr marL="274320" lvl="2" indent="-274320" eaLnBrk="1" fontAlgn="auto" hangingPunct="1">
              <a:spcBef>
                <a:spcPts val="600"/>
              </a:spcBef>
              <a:spcAft>
                <a:spcPts val="0"/>
              </a:spcAft>
              <a:buFont typeface="Arial" panose="020B0604020202020204" pitchFamily="34" charset="0"/>
              <a:buNone/>
              <a:defRPr/>
            </a:pPr>
            <a:endParaRPr lang="en-US" sz="800" dirty="0"/>
          </a:p>
          <a:p>
            <a:pPr eaLnBrk="1" fontAlgn="auto" hangingPunct="1">
              <a:spcBef>
                <a:spcPts val="600"/>
              </a:spcBef>
              <a:spcAft>
                <a:spcPts val="0"/>
              </a:spcAft>
              <a:buFont typeface="Wingdings" panose="05000000000000000000" pitchFamily="2" charset="2"/>
              <a:buChar char="§"/>
              <a:defRPr/>
            </a:pPr>
            <a:r>
              <a:rPr lang="en-US" sz="2000" dirty="0" smtClean="0"/>
              <a:t>Use </a:t>
            </a:r>
            <a:r>
              <a:rPr lang="en-US" sz="2000" dirty="0"/>
              <a:t>the Connected Ohio Records for Educators (CORE) system to plan, implement, and report on the Resident Educator Program each school </a:t>
            </a:r>
            <a:r>
              <a:rPr lang="en-US" sz="2000" dirty="0" smtClean="0"/>
              <a:t>year</a:t>
            </a:r>
          </a:p>
          <a:p>
            <a:pPr eaLnBrk="1" fontAlgn="auto" hangingPunct="1">
              <a:spcBef>
                <a:spcPts val="600"/>
              </a:spcBef>
              <a:spcAft>
                <a:spcPts val="0"/>
              </a:spcAft>
              <a:buFont typeface="Wingdings" panose="05000000000000000000" pitchFamily="2" charset="2"/>
              <a:buChar char="§"/>
              <a:defRPr/>
            </a:pPr>
            <a:r>
              <a:rPr lang="en-US" sz="2000" dirty="0" smtClean="0"/>
              <a:t>Register </a:t>
            </a:r>
            <a:r>
              <a:rPr lang="en-US" sz="2000" dirty="0"/>
              <a:t>Resident Educators in CORE beginning September 1 through November </a:t>
            </a:r>
            <a:r>
              <a:rPr lang="en-US" sz="2000" dirty="0" smtClean="0"/>
              <a:t>15</a:t>
            </a:r>
          </a:p>
          <a:p>
            <a:pPr eaLnBrk="1" fontAlgn="auto" hangingPunct="1">
              <a:spcBef>
                <a:spcPts val="600"/>
              </a:spcBef>
              <a:spcAft>
                <a:spcPts val="0"/>
              </a:spcAft>
              <a:buFont typeface="Wingdings" panose="05000000000000000000" pitchFamily="2" charset="2"/>
              <a:buChar char="§"/>
              <a:defRPr/>
            </a:pPr>
            <a:r>
              <a:rPr lang="en-US" sz="2000" dirty="0" smtClean="0"/>
              <a:t>Provide </a:t>
            </a:r>
            <a:r>
              <a:rPr lang="en-US" sz="2000" dirty="0"/>
              <a:t>confirmation in CORE </a:t>
            </a:r>
            <a:r>
              <a:rPr lang="en-US" sz="2000" dirty="0" smtClean="0"/>
              <a:t>beginning March 1 that </a:t>
            </a:r>
            <a:r>
              <a:rPr lang="en-US" sz="2000" dirty="0"/>
              <a:t>all program requirements have or have not been completed by June 30 of each school </a:t>
            </a:r>
            <a:r>
              <a:rPr lang="en-US" sz="2000" dirty="0" smtClean="0"/>
              <a:t>year</a:t>
            </a:r>
          </a:p>
          <a:p>
            <a:pPr eaLnBrk="1" fontAlgn="auto" hangingPunct="1">
              <a:spcBef>
                <a:spcPts val="600"/>
              </a:spcBef>
              <a:spcAft>
                <a:spcPts val="0"/>
              </a:spcAft>
              <a:buFont typeface="Wingdings" panose="05000000000000000000" pitchFamily="2" charset="2"/>
              <a:buChar char="§"/>
              <a:defRPr/>
            </a:pPr>
            <a:r>
              <a:rPr lang="en-US" sz="2000" dirty="0" smtClean="0">
                <a:cs typeface="Arial" pitchFamily="34" charset="0"/>
              </a:rPr>
              <a:t>Resident educators should receive an email once the program coordinator registers the RE in the CORE system; REs should verify this information is correct using the My RE Summary in CORE</a:t>
            </a:r>
            <a:endParaRPr lang="pt-BR" sz="2000" dirty="0">
              <a:cs typeface="Arial" pitchFamily="34" charset="0"/>
            </a:endParaRPr>
          </a:p>
          <a:p>
            <a:pPr marL="400050" indent="-400050" eaLnBrk="1" fontAlgn="auto" hangingPunct="1">
              <a:spcBef>
                <a:spcPts val="600"/>
              </a:spcBef>
              <a:spcAft>
                <a:spcPts val="0"/>
              </a:spcAft>
              <a:buFontTx/>
              <a:buNone/>
              <a:defRPr/>
            </a:pPr>
            <a:r>
              <a:rPr lang="en-US" sz="1800" dirty="0" smtClean="0">
                <a:cs typeface="Arial" pitchFamily="34" charset="0"/>
              </a:rPr>
              <a:t> </a:t>
            </a:r>
            <a:endParaRPr lang="en-US" sz="1800" dirty="0">
              <a:cs typeface="Arial" pitchFamily="34" charset="0"/>
            </a:endParaRPr>
          </a:p>
        </p:txBody>
      </p:sp>
      <p:sp>
        <p:nvSpPr>
          <p:cNvPr id="69635" name="Rectangle 2"/>
          <p:cNvSpPr txBox="1">
            <a:spLocks noChangeArrowheads="1"/>
          </p:cNvSpPr>
          <p:nvPr/>
        </p:nvSpPr>
        <p:spPr bwMode="auto">
          <a:xfrm>
            <a:off x="0" y="9906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69636"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93725"/>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itle 1"/>
          <p:cNvSpPr>
            <a:spLocks noGrp="1"/>
          </p:cNvSpPr>
          <p:nvPr>
            <p:ph type="title"/>
          </p:nvPr>
        </p:nvSpPr>
        <p:spPr>
          <a:xfrm>
            <a:off x="400050" y="228600"/>
            <a:ext cx="8763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Program Coordinator-Report</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F801FB84-41F2-4BAF-8D62-64802FB3C33B}" type="slidenum">
              <a:rPr lang="en-US" smtClean="0">
                <a:latin typeface="Arial" panose="020B0604020202020204" pitchFamily="34" charset="0"/>
                <a:cs typeface="Arial" panose="020B0604020202020204" pitchFamily="34" charset="0"/>
              </a:rPr>
              <a:t>37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13273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5181600" y="533400"/>
            <a:ext cx="3352800" cy="685800"/>
          </a:xfrm>
          <a:prstGeom prst="rect">
            <a:avLst/>
          </a:prstGeom>
          <a:solidFill>
            <a:schemeClr val="tx1"/>
          </a:solidFill>
          <a:ln w="9525">
            <a:solidFill>
              <a:srgbClr val="C00000"/>
            </a:solidFill>
            <a:miter lim="800000"/>
            <a:headEnd/>
            <a:tailEnd/>
          </a:ln>
        </p:spPr>
        <p:txBody>
          <a:bodyPr anchor="ctr"/>
          <a:lstStyle/>
          <a:p>
            <a:pPr algn="ctr" eaLnBrk="1" fontAlgn="auto" hangingPunct="1">
              <a:spcBef>
                <a:spcPts val="0"/>
              </a:spcBef>
              <a:spcAft>
                <a:spcPts val="0"/>
              </a:spcAft>
              <a:defRPr/>
            </a:pPr>
            <a:r>
              <a:rPr lang="en-US" sz="3200" b="1" i="1" kern="0" dirty="0">
                <a:solidFill>
                  <a:schemeClr val="bg1"/>
                </a:solidFill>
                <a:latin typeface="Times New Roman" pitchFamily="18" charset="0"/>
                <a:ea typeface="+mj-ea"/>
                <a:cs typeface="Times New Roman" pitchFamily="18" charset="0"/>
              </a:rPr>
              <a:t>System of Support</a:t>
            </a:r>
          </a:p>
        </p:txBody>
      </p:sp>
      <p:pic>
        <p:nvPicPr>
          <p:cNvPr id="71683" name="Picture 2" descr="http://essentialeducator.org/wp-content/uploads/2011/03/co-teaching2-fla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371600"/>
            <a:ext cx="7285038" cy="3767138"/>
          </a:xfrm>
          <a:ln>
            <a:solidFill>
              <a:schemeClr val="tx1"/>
            </a:solidFill>
            <a:miter lim="800000"/>
            <a:headEnd/>
            <a:tailEnd/>
          </a:ln>
        </p:spPr>
      </p:pic>
      <p:sp>
        <p:nvSpPr>
          <p:cNvPr id="5" name="Title 1"/>
          <p:cNvSpPr txBox="1">
            <a:spLocks/>
          </p:cNvSpPr>
          <p:nvPr/>
        </p:nvSpPr>
        <p:spPr>
          <a:xfrm>
            <a:off x="685800" y="3810000"/>
            <a:ext cx="2743200" cy="1981200"/>
          </a:xfrm>
          <a:prstGeom prst="rect">
            <a:avLst/>
          </a:prstGeom>
          <a:solidFill>
            <a:schemeClr val="tx1"/>
          </a:solidFill>
          <a:ln>
            <a:solidFill>
              <a:srgbClr val="C00000"/>
            </a:solidFill>
          </a:ln>
        </p:spPr>
        <p:txBody>
          <a:bodyPr anchor="ctr">
            <a:normAutofit/>
          </a:bodyPr>
          <a:lstStyle/>
          <a:p>
            <a:pPr algn="ctr" eaLnBrk="1" fontAlgn="auto" hangingPunct="1">
              <a:spcBef>
                <a:spcPts val="0"/>
              </a:spcBef>
              <a:spcAft>
                <a:spcPts val="0"/>
              </a:spcAft>
              <a:defRPr/>
            </a:pPr>
            <a:r>
              <a:rPr lang="en-US" sz="2800" b="1" dirty="0">
                <a:solidFill>
                  <a:schemeClr val="bg1"/>
                </a:solidFill>
                <a:latin typeface="+mn-lt"/>
                <a:ea typeface="+mj-ea"/>
                <a:cs typeface="Times New Roman" pitchFamily="18" charset="0"/>
              </a:rPr>
              <a:t>What will the </a:t>
            </a:r>
            <a:r>
              <a:rPr lang="en-US" sz="3600" b="1" cap="small" dirty="0">
                <a:solidFill>
                  <a:schemeClr val="bg1"/>
                </a:solidFill>
                <a:latin typeface="+mn-lt"/>
                <a:ea typeface="+mj-ea"/>
                <a:cs typeface="Times New Roman" pitchFamily="18" charset="0"/>
              </a:rPr>
              <a:t>MENTOR</a:t>
            </a:r>
          </a:p>
          <a:p>
            <a:pPr algn="ctr" eaLnBrk="1" fontAlgn="auto" hangingPunct="1">
              <a:spcBef>
                <a:spcPts val="0"/>
              </a:spcBef>
              <a:spcAft>
                <a:spcPts val="0"/>
              </a:spcAft>
              <a:defRPr/>
            </a:pPr>
            <a:r>
              <a:rPr lang="en-US" sz="2800" b="1" dirty="0">
                <a:solidFill>
                  <a:schemeClr val="bg1"/>
                </a:solidFill>
                <a:latin typeface="+mn-lt"/>
                <a:ea typeface="+mj-ea"/>
                <a:cs typeface="Times New Roman" pitchFamily="18" charset="0"/>
              </a:rPr>
              <a:t>do to support </a:t>
            </a:r>
            <a:r>
              <a:rPr lang="en-US" sz="2800" b="1" dirty="0" smtClean="0">
                <a:solidFill>
                  <a:schemeClr val="bg1"/>
                </a:solidFill>
                <a:latin typeface="+mn-lt"/>
                <a:ea typeface="+mj-ea"/>
                <a:cs typeface="Times New Roman" pitchFamily="18" charset="0"/>
              </a:rPr>
              <a:t>residency</a:t>
            </a:r>
            <a:r>
              <a:rPr lang="en-US" sz="2800" b="1" dirty="0">
                <a:solidFill>
                  <a:schemeClr val="bg1"/>
                </a:solidFill>
                <a:latin typeface="+mn-lt"/>
                <a:ea typeface="+mj-ea"/>
                <a:cs typeface="Times New Roman" pitchFamily="18" charset="0"/>
              </a:rPr>
              <a:t>?</a:t>
            </a:r>
            <a:endParaRPr lang="en-US" sz="2800" b="1" i="1" dirty="0">
              <a:solidFill>
                <a:schemeClr val="bg1"/>
              </a:solidFill>
              <a:latin typeface="Times New Roman" pitchFamily="18" charset="0"/>
              <a:ea typeface="+mj-ea"/>
              <a:cs typeface="Times New Roman" pitchFamily="18" charset="0"/>
            </a:endParaRP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D7E3CAA5-7D36-434A-B1BE-F5C4817E8373}" type="slidenum">
              <a:rPr lang="en-US" smtClean="0">
                <a:latin typeface="Arial" panose="020B0604020202020204" pitchFamily="34" charset="0"/>
                <a:cs typeface="Arial" panose="020B0604020202020204" pitchFamily="34" charset="0"/>
              </a:rPr>
              <a:t>38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47658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162556" y="1520825"/>
            <a:ext cx="4666488" cy="4533900"/>
          </a:xfrm>
        </p:spPr>
        <p:txBody>
          <a:bodyPr rtlCol="0">
            <a:normAutofit/>
          </a:bodyPr>
          <a:lstStyle/>
          <a:p>
            <a:pPr marL="406400" indent="-292100" eaLnBrk="1" fontAlgn="auto" hangingPunct="1">
              <a:spcAft>
                <a:spcPts val="0"/>
              </a:spcAft>
              <a:buFont typeface="Arial" charset="0"/>
              <a:buNone/>
              <a:defRPr/>
            </a:pPr>
            <a:r>
              <a:rPr lang="en-US" sz="3800" b="1" dirty="0" smtClean="0">
                <a:cs typeface="Arial" charset="0"/>
              </a:rPr>
              <a:t>Mentor Training</a:t>
            </a:r>
          </a:p>
          <a:p>
            <a:pPr marL="406400" indent="-292100" eaLnBrk="1" fontAlgn="auto" hangingPunct="1">
              <a:spcAft>
                <a:spcPts val="0"/>
              </a:spcAft>
              <a:buFont typeface="Arial" charset="0"/>
              <a:buNone/>
              <a:defRPr/>
            </a:pPr>
            <a:endParaRPr lang="en-US" sz="2400" b="1" dirty="0" smtClean="0">
              <a:cs typeface="Arial" charset="0"/>
            </a:endParaRPr>
          </a:p>
          <a:p>
            <a:pPr marL="406400" indent="-292100" eaLnBrk="1" fontAlgn="auto" hangingPunct="1">
              <a:spcAft>
                <a:spcPts val="0"/>
              </a:spcAft>
              <a:buFont typeface="Arial" charset="0"/>
              <a:buNone/>
              <a:defRPr/>
            </a:pPr>
            <a:r>
              <a:rPr lang="en-US" sz="2800" b="1" dirty="0" smtClean="0">
                <a:cs typeface="Arial" charset="0"/>
              </a:rPr>
              <a:t>New Mentor certification</a:t>
            </a:r>
          </a:p>
          <a:p>
            <a:pPr eaLnBrk="1" fontAlgn="auto" hangingPunct="1">
              <a:spcAft>
                <a:spcPts val="0"/>
              </a:spcAft>
              <a:buFont typeface="Wingdings" pitchFamily="2" charset="2"/>
              <a:buChar char="§"/>
              <a:defRPr/>
            </a:pPr>
            <a:r>
              <a:rPr lang="en-US" sz="2200" dirty="0" smtClean="0"/>
              <a:t>Mentor Academy Day 1</a:t>
            </a:r>
          </a:p>
          <a:p>
            <a:pPr eaLnBrk="1" fontAlgn="auto" hangingPunct="1">
              <a:spcAft>
                <a:spcPts val="0"/>
              </a:spcAft>
              <a:buFont typeface="Wingdings" pitchFamily="2" charset="2"/>
              <a:buChar char="§"/>
              <a:defRPr/>
            </a:pPr>
            <a:r>
              <a:rPr lang="en-US" sz="2200" dirty="0" smtClean="0"/>
              <a:t>Mentor Academy Day 2</a:t>
            </a:r>
          </a:p>
          <a:p>
            <a:pPr marL="406400" indent="-292100" eaLnBrk="1" fontAlgn="auto" hangingPunct="1">
              <a:spcAft>
                <a:spcPts val="0"/>
              </a:spcAft>
              <a:buFont typeface="Arial" charset="0"/>
              <a:buNone/>
              <a:defRPr/>
            </a:pPr>
            <a:endParaRPr lang="en-US" sz="2400" dirty="0" smtClean="0">
              <a:cs typeface="Arial" charset="0"/>
            </a:endParaRPr>
          </a:p>
          <a:p>
            <a:pPr marL="406400" indent="-292100" eaLnBrk="1" fontAlgn="auto" hangingPunct="1">
              <a:spcAft>
                <a:spcPts val="0"/>
              </a:spcAft>
              <a:buFont typeface="Arial" charset="0"/>
              <a:buNone/>
              <a:defRPr/>
            </a:pPr>
            <a:r>
              <a:rPr lang="en-US" sz="2800" b="1" dirty="0" smtClean="0">
                <a:cs typeface="Arial" charset="0"/>
              </a:rPr>
              <a:t>Experienced Mentors</a:t>
            </a:r>
          </a:p>
          <a:p>
            <a:pPr marL="571500" indent="-457200" eaLnBrk="1" fontAlgn="auto" hangingPunct="1">
              <a:spcAft>
                <a:spcPts val="0"/>
              </a:spcAft>
              <a:buFont typeface="Wingdings" panose="05000000000000000000" pitchFamily="2" charset="2"/>
              <a:buChar char="§"/>
              <a:defRPr/>
            </a:pPr>
            <a:r>
              <a:rPr lang="en-US" sz="2200" dirty="0" smtClean="0">
                <a:cs typeface="Arial" charset="0"/>
              </a:rPr>
              <a:t>Online Mentor Refresh module</a:t>
            </a:r>
          </a:p>
          <a:p>
            <a:pPr marL="571500" indent="-457200" eaLnBrk="1" fontAlgn="auto" hangingPunct="1">
              <a:spcAft>
                <a:spcPts val="0"/>
              </a:spcAft>
              <a:buFont typeface="Wingdings" panose="05000000000000000000" pitchFamily="2" charset="2"/>
              <a:buChar char="§"/>
              <a:defRPr/>
            </a:pPr>
            <a:r>
              <a:rPr lang="en-US" sz="2200" dirty="0" smtClean="0">
                <a:cs typeface="Arial" charset="0"/>
              </a:rPr>
              <a:t>Online Mentor PPT</a:t>
            </a:r>
          </a:p>
          <a:p>
            <a:pPr marL="571500" indent="-457200" eaLnBrk="1" fontAlgn="auto" hangingPunct="1">
              <a:spcAft>
                <a:spcPts val="0"/>
              </a:spcAft>
              <a:buFont typeface="Wingdings" panose="05000000000000000000" pitchFamily="2" charset="2"/>
              <a:buChar char="§"/>
              <a:defRPr/>
            </a:pPr>
            <a:r>
              <a:rPr lang="en-US" sz="2200" dirty="0" smtClean="0">
                <a:cs typeface="Arial" charset="0"/>
              </a:rPr>
              <a:t>Mentor Tool Kit</a:t>
            </a:r>
          </a:p>
          <a:p>
            <a:pPr eaLnBrk="1" fontAlgn="auto" hangingPunct="1">
              <a:spcAft>
                <a:spcPts val="0"/>
              </a:spcAft>
              <a:buFont typeface="Wingdings" pitchFamily="2" charset="2"/>
              <a:buChar char="§"/>
              <a:defRPr/>
            </a:pPr>
            <a:endParaRPr lang="en-US" sz="2400" b="1" i="1" dirty="0" smtClean="0"/>
          </a:p>
        </p:txBody>
      </p:sp>
      <p:sp>
        <p:nvSpPr>
          <p:cNvPr id="6" name="Title 4"/>
          <p:cNvSpPr txBox="1">
            <a:spLocks/>
          </p:cNvSpPr>
          <p:nvPr/>
        </p:nvSpPr>
        <p:spPr bwMode="auto">
          <a:xfrm>
            <a:off x="163068" y="79248"/>
            <a:ext cx="7571232" cy="631063"/>
          </a:xfrm>
          <a:prstGeom prst="rect">
            <a:avLst/>
          </a:prstGeom>
          <a:noFill/>
          <a:ln w="9525">
            <a:noFill/>
            <a:miter lim="800000"/>
            <a:headEnd/>
            <a:tailEnd/>
          </a:ln>
        </p:spPr>
        <p:txBody>
          <a:bodyPr anchor="ctr"/>
          <a:lstStyle/>
          <a:p>
            <a:pPr fontAlgn="auto">
              <a:spcBef>
                <a:spcPts val="0"/>
              </a:spcBef>
              <a:spcAft>
                <a:spcPts val="0"/>
              </a:spcAft>
              <a:defRPr/>
            </a:pPr>
            <a:r>
              <a:rPr lang="en-US" sz="3600" b="1" kern="0" dirty="0">
                <a:solidFill>
                  <a:srgbClr val="C00000"/>
                </a:solidFill>
                <a:latin typeface="Arial" panose="020B0604020202020204" pitchFamily="34" charset="0"/>
                <a:ea typeface="+mj-ea"/>
                <a:cs typeface="Arial" panose="020B0604020202020204" pitchFamily="34" charset="0"/>
              </a:rPr>
              <a:t>Ohio Resident Educator Program</a:t>
            </a:r>
          </a:p>
        </p:txBody>
      </p:sp>
      <p:sp>
        <p:nvSpPr>
          <p:cNvPr id="7"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8"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09600"/>
            <a:ext cx="8382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983415" y="6435969"/>
            <a:ext cx="820616" cy="369332"/>
          </a:xfrm>
          <a:prstGeom prst="rect">
            <a:avLst/>
          </a:prstGeom>
          <a:noFill/>
        </p:spPr>
        <p:txBody>
          <a:bodyPr wrap="square" rtlCol="0">
            <a:spAutoFit/>
          </a:bodyPr>
          <a:lstStyle/>
          <a:p>
            <a:pPr algn="ctr"/>
            <a:fld id="{E50896D2-8F97-455A-8B3C-EFA64C6E0D98}" type="slidenum">
              <a:rPr lang="en-US" smtClean="0">
                <a:latin typeface="Arial" panose="020B0604020202020204" pitchFamily="34" charset="0"/>
                <a:cs typeface="Arial" panose="020B0604020202020204" pitchFamily="34" charset="0"/>
              </a:rPr>
              <a:t>39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9545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393192" y="166337"/>
            <a:ext cx="8229600" cy="554038"/>
          </a:xfrm>
        </p:spPr>
        <p:txBody>
          <a:bodyPr/>
          <a:lstStyle/>
          <a:p>
            <a:pPr algn="l"/>
            <a:r>
              <a:rPr lang="en-US" altLang="en-US" sz="3600" dirty="0" smtClean="0">
                <a:latin typeface="Arial" panose="020B0604020202020204" pitchFamily="34" charset="0"/>
                <a:cs typeface="Arial" panose="020B0604020202020204" pitchFamily="34" charset="0"/>
              </a:rPr>
              <a:t>Ohio’s 4-Tiered Licensure Structure</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815130908"/>
              </p:ext>
            </p:extLst>
          </p:nvPr>
        </p:nvGraphicFramePr>
        <p:xfrm>
          <a:off x="1282566" y="1514476"/>
          <a:ext cx="7861434" cy="483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1"/>
          <p:cNvGrpSpPr>
            <a:grpSpLocks/>
          </p:cNvGrpSpPr>
          <p:nvPr/>
        </p:nvGrpSpPr>
        <p:grpSpPr bwMode="auto">
          <a:xfrm>
            <a:off x="0" y="762000"/>
            <a:ext cx="9144000" cy="838200"/>
            <a:chOff x="0" y="762000"/>
            <a:chExt cx="9144000" cy="838200"/>
          </a:xfrm>
        </p:grpSpPr>
        <p:sp>
          <p:nvSpPr>
            <p:cNvPr id="5"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6" name="Picture 2" descr="C:\Users\rebecca.schell\Desktop\r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25" y="762000"/>
              <a:ext cx="87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7983415" y="6435969"/>
            <a:ext cx="820616" cy="369332"/>
          </a:xfrm>
          <a:prstGeom prst="rect">
            <a:avLst/>
          </a:prstGeom>
          <a:noFill/>
        </p:spPr>
        <p:txBody>
          <a:bodyPr wrap="square" rtlCol="0">
            <a:spAutoFit/>
          </a:bodyPr>
          <a:lstStyle/>
          <a:p>
            <a:pPr algn="ctr"/>
            <a:fld id="{4A564EB8-AF95-48B2-ACEC-9566964290AA}" type="slidenum">
              <a:rPr lang="en-US" smtClean="0">
                <a:latin typeface="Arial" panose="020B0604020202020204" pitchFamily="34" charset="0"/>
                <a:cs typeface="Arial" panose="020B0604020202020204" pitchFamily="34" charset="0"/>
              </a:r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706079"/>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57199" y="1547446"/>
            <a:ext cx="8346831" cy="4624754"/>
          </a:xfrm>
        </p:spPr>
        <p:txBody>
          <a:bodyPr/>
          <a:lstStyle/>
          <a:p>
            <a:pPr marL="342900" lvl="2" indent="-342900" eaLnBrk="1" hangingPunct="1">
              <a:buFont typeface="Arial" panose="020B0604020202020204" pitchFamily="34" charset="0"/>
              <a:buNone/>
            </a:pPr>
            <a:r>
              <a:rPr lang="en-US" altLang="en-US" sz="2000" b="1" dirty="0" smtClean="0"/>
              <a:t>To provide instructional support for the RE program, the mentor will:</a:t>
            </a:r>
          </a:p>
          <a:p>
            <a:pPr eaLnBrk="1" hangingPunct="1">
              <a:buFont typeface="Wingdings" panose="05000000000000000000" pitchFamily="2" charset="2"/>
              <a:buChar char="§"/>
            </a:pPr>
            <a:endParaRPr lang="en-US" altLang="en-US" sz="2000" dirty="0" smtClean="0">
              <a:cs typeface="Arial" panose="020B0604020202020204" pitchFamily="34" charset="0"/>
            </a:endParaRPr>
          </a:p>
          <a:p>
            <a:pPr eaLnBrk="1" hangingPunct="1">
              <a:buFont typeface="Wingdings" panose="05000000000000000000" pitchFamily="2" charset="2"/>
              <a:buChar char="§"/>
            </a:pPr>
            <a:r>
              <a:rPr lang="en-US" altLang="en-US" sz="2000" dirty="0" smtClean="0">
                <a:cs typeface="Arial" panose="020B0604020202020204" pitchFamily="34" charset="0"/>
              </a:rPr>
              <a:t>Attend all required training to obtain certification</a:t>
            </a:r>
          </a:p>
          <a:p>
            <a:pPr eaLnBrk="1" hangingPunct="1">
              <a:buFont typeface="Wingdings" panose="05000000000000000000" pitchFamily="2" charset="2"/>
              <a:buChar char="§"/>
            </a:pPr>
            <a:endParaRPr lang="en-US" altLang="en-US" sz="2000" dirty="0" smtClean="0">
              <a:cs typeface="Arial" panose="020B0604020202020204" pitchFamily="34" charset="0"/>
            </a:endParaRPr>
          </a:p>
          <a:p>
            <a:pPr eaLnBrk="1" hangingPunct="1">
              <a:buFont typeface="Wingdings" panose="05000000000000000000" pitchFamily="2" charset="2"/>
              <a:buChar char="§"/>
            </a:pPr>
            <a:r>
              <a:rPr lang="en-US" altLang="en-US" sz="2000" dirty="0" smtClean="0">
                <a:cs typeface="Arial" panose="020B0604020202020204" pitchFamily="34" charset="0"/>
              </a:rPr>
              <a:t>Communicate with the Resident Educator, program coordinator and principal</a:t>
            </a:r>
          </a:p>
          <a:p>
            <a:pPr eaLnBrk="1" hangingPunct="1">
              <a:buFont typeface="Wingdings" panose="05000000000000000000" pitchFamily="2" charset="2"/>
              <a:buChar char="§"/>
            </a:pPr>
            <a:endParaRPr lang="en-US" altLang="en-US" sz="2000" dirty="0" smtClean="0">
              <a:cs typeface="Arial" panose="020B0604020202020204" pitchFamily="34" charset="0"/>
            </a:endParaRPr>
          </a:p>
          <a:p>
            <a:pPr eaLnBrk="1" hangingPunct="1">
              <a:buFont typeface="Wingdings" panose="05000000000000000000" pitchFamily="2" charset="2"/>
              <a:buChar char="§"/>
            </a:pPr>
            <a:r>
              <a:rPr lang="en-US" altLang="en-US" sz="2000" dirty="0" smtClean="0">
                <a:cs typeface="Arial" panose="020B0604020202020204" pitchFamily="34" charset="0"/>
              </a:rPr>
              <a:t>Respect the confidential relationship with the Resident Educator and principal</a:t>
            </a:r>
          </a:p>
          <a:p>
            <a:pPr eaLnBrk="1" hangingPunct="1">
              <a:buFont typeface="Wingdings" panose="05000000000000000000" pitchFamily="2" charset="2"/>
              <a:buChar char="§"/>
            </a:pPr>
            <a:endParaRPr lang="en-US" altLang="en-US" sz="2000" dirty="0" smtClean="0">
              <a:cs typeface="Arial" panose="020B0604020202020204" pitchFamily="34" charset="0"/>
            </a:endParaRPr>
          </a:p>
          <a:p>
            <a:pPr eaLnBrk="1" hangingPunct="1">
              <a:buFont typeface="Wingdings" panose="05000000000000000000" pitchFamily="2" charset="2"/>
              <a:buChar char="§"/>
            </a:pPr>
            <a:r>
              <a:rPr lang="en-US" altLang="en-US" sz="2000" dirty="0" smtClean="0">
                <a:cs typeface="Arial" panose="020B0604020202020204" pitchFamily="34" charset="0"/>
              </a:rPr>
              <a:t>Support the Resident Educator through the use of formative assessment processes, protocols and tools</a:t>
            </a:r>
          </a:p>
          <a:p>
            <a:pPr eaLnBrk="1" hangingPunct="1">
              <a:buFont typeface="Wingdings" panose="05000000000000000000" pitchFamily="2" charset="2"/>
              <a:buChar char="§"/>
            </a:pPr>
            <a:endParaRPr lang="en-US" altLang="en-US" sz="800" dirty="0" smtClean="0">
              <a:cs typeface="Arial" panose="020B0604020202020204" pitchFamily="34" charset="0"/>
            </a:endParaRPr>
          </a:p>
          <a:p>
            <a:pPr eaLnBrk="1" hangingPunct="1">
              <a:buFont typeface="Wingdings" panose="05000000000000000000" pitchFamily="2" charset="2"/>
              <a:buChar char="§"/>
            </a:pPr>
            <a:endParaRPr lang="en-US" altLang="en-US" sz="800" dirty="0" smtClean="0">
              <a:cs typeface="Arial" panose="020B0604020202020204" pitchFamily="34" charset="0"/>
            </a:endParaRPr>
          </a:p>
          <a:p>
            <a:pPr eaLnBrk="1" hangingPunct="1"/>
            <a:endParaRPr lang="en-US" altLang="en-US" sz="2400" dirty="0" smtClean="0"/>
          </a:p>
        </p:txBody>
      </p:sp>
      <p:sp>
        <p:nvSpPr>
          <p:cNvPr id="75779"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75780"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09600"/>
            <a:ext cx="8382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itle 1"/>
          <p:cNvSpPr>
            <a:spLocks noGrp="1"/>
          </p:cNvSpPr>
          <p:nvPr>
            <p:ph type="title"/>
          </p:nvPr>
        </p:nvSpPr>
        <p:spPr>
          <a:xfrm>
            <a:off x="392113" y="193675"/>
            <a:ext cx="8763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Mentor</a:t>
            </a: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7D11C2FB-7E31-4A50-B37C-8167D0F4F617}" type="slidenum">
              <a:rPr lang="en-US">
                <a:latin typeface="Arial" panose="020B0604020202020204" pitchFamily="34" charset="0"/>
                <a:cs typeface="Arial" panose="020B0604020202020204" pitchFamily="34" charset="0"/>
              </a:rPr>
              <a:t>40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55576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381000"/>
            <a:ext cx="8001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Mentor:</a:t>
            </a:r>
            <a:r>
              <a:rPr lang="en-US" altLang="en-US" sz="3600" dirty="0" smtClean="0">
                <a:latin typeface="Arial" panose="020B0604020202020204" pitchFamily="34" charset="0"/>
                <a:cs typeface="Arial" panose="020B0604020202020204" pitchFamily="34" charset="0"/>
              </a:rPr>
              <a:t> </a:t>
            </a:r>
            <a:r>
              <a:rPr lang="en-US" altLang="en-US" sz="3600" b="1" dirty="0" smtClean="0">
                <a:latin typeface="Arial" panose="020B0604020202020204" pitchFamily="34" charset="0"/>
                <a:cs typeface="Arial" panose="020B0604020202020204" pitchFamily="34" charset="0"/>
              </a:rPr>
              <a:t>Years 1 &amp; 2</a:t>
            </a:r>
          </a:p>
        </p:txBody>
      </p:sp>
      <p:sp>
        <p:nvSpPr>
          <p:cNvPr id="77827" name="Content Placeholder 2"/>
          <p:cNvSpPr>
            <a:spLocks noGrp="1"/>
          </p:cNvSpPr>
          <p:nvPr>
            <p:ph idx="1"/>
          </p:nvPr>
        </p:nvSpPr>
        <p:spPr>
          <a:xfrm>
            <a:off x="495299" y="1549400"/>
            <a:ext cx="8308731" cy="4638675"/>
          </a:xfrm>
        </p:spPr>
        <p:txBody>
          <a:bodyPr/>
          <a:lstStyle/>
          <a:p>
            <a:pPr marL="0" lvl="2" indent="0">
              <a:buNone/>
            </a:pPr>
            <a:r>
              <a:rPr lang="en-US" altLang="en-US" sz="2000" b="1" dirty="0"/>
              <a:t>To provide instructional support for the RE program, the mentor will:</a:t>
            </a:r>
          </a:p>
          <a:p>
            <a:pPr eaLnBrk="1" hangingPunct="1">
              <a:buFont typeface="Wingdings" panose="05000000000000000000" pitchFamily="2" charset="2"/>
              <a:buChar char="§"/>
            </a:pPr>
            <a:r>
              <a:rPr lang="en-US" altLang="en-US" sz="2200" dirty="0" smtClean="0">
                <a:cs typeface="Arial" panose="020B0604020202020204" pitchFamily="34" charset="0"/>
              </a:rPr>
              <a:t>Get to know Resident </a:t>
            </a:r>
            <a:r>
              <a:rPr lang="en-US" altLang="en-US" sz="2200" dirty="0">
                <a:cs typeface="Arial" panose="020B0604020202020204" pitchFamily="34" charset="0"/>
              </a:rPr>
              <a:t>E</a:t>
            </a:r>
            <a:r>
              <a:rPr lang="en-US" altLang="en-US" sz="2200" dirty="0" smtClean="0">
                <a:cs typeface="Arial" panose="020B0604020202020204" pitchFamily="34" charset="0"/>
              </a:rPr>
              <a:t>ducators through informal conversations</a:t>
            </a:r>
          </a:p>
          <a:p>
            <a:pPr eaLnBrk="1" hangingPunct="1">
              <a:buFont typeface="Wingdings" panose="05000000000000000000" pitchFamily="2" charset="2"/>
              <a:buChar char="§"/>
            </a:pPr>
            <a:r>
              <a:rPr lang="en-US" altLang="en-US" sz="2200" dirty="0" smtClean="0">
                <a:cs typeface="Arial" panose="020B0604020202020204" pitchFamily="34" charset="0"/>
              </a:rPr>
              <a:t>Provide in-depth instructional mentoring through differentiated mentoring supports using one-to-one mentoring, co-teaching and/or cohort collaboration as needed</a:t>
            </a:r>
          </a:p>
          <a:p>
            <a:pPr eaLnBrk="1" hangingPunct="1">
              <a:buFont typeface="Wingdings" panose="05000000000000000000" pitchFamily="2" charset="2"/>
              <a:buChar char="§"/>
            </a:pPr>
            <a:r>
              <a:rPr lang="en-US" altLang="en-US" sz="2200" dirty="0" smtClean="0">
                <a:cs typeface="Arial" panose="020B0604020202020204" pitchFamily="34" charset="0"/>
              </a:rPr>
              <a:t>Tailor support to Resident Educators to lead to deeper understanding of teaching and learning</a:t>
            </a:r>
          </a:p>
          <a:p>
            <a:pPr eaLnBrk="1" hangingPunct="1">
              <a:buFont typeface="Wingdings" panose="05000000000000000000" pitchFamily="2" charset="2"/>
              <a:buChar char="§"/>
            </a:pPr>
            <a:r>
              <a:rPr lang="en-US" altLang="en-US" sz="2200" dirty="0" smtClean="0">
                <a:cs typeface="Arial" panose="020B0604020202020204" pitchFamily="34" charset="0"/>
              </a:rPr>
              <a:t>Use the Mentor Tool Kit to determine the best mentor moves for Resident Educators</a:t>
            </a:r>
          </a:p>
        </p:txBody>
      </p:sp>
      <p:grpSp>
        <p:nvGrpSpPr>
          <p:cNvPr id="77828" name="Group 1"/>
          <p:cNvGrpSpPr>
            <a:grpSpLocks/>
          </p:cNvGrpSpPr>
          <p:nvPr/>
        </p:nvGrpSpPr>
        <p:grpSpPr bwMode="auto">
          <a:xfrm>
            <a:off x="0" y="685800"/>
            <a:ext cx="9144000" cy="787400"/>
            <a:chOff x="0" y="685800"/>
            <a:chExt cx="9144000" cy="787400"/>
          </a:xfrm>
        </p:grpSpPr>
        <p:sp>
          <p:nvSpPr>
            <p:cNvPr id="77831"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77832"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7983415" y="6435969"/>
            <a:ext cx="820616" cy="369332"/>
          </a:xfrm>
          <a:prstGeom prst="rect">
            <a:avLst/>
          </a:prstGeom>
          <a:noFill/>
        </p:spPr>
        <p:txBody>
          <a:bodyPr wrap="square" rtlCol="0">
            <a:spAutoFit/>
          </a:bodyPr>
          <a:lstStyle/>
          <a:p>
            <a:pPr algn="ctr"/>
            <a:fld id="{3BA408A2-0C8E-4F36-8ABB-E448C5DCE225}" type="slidenum">
              <a:rPr lang="en-US">
                <a:latin typeface="Arial" panose="020B0604020202020204" pitchFamily="34" charset="0"/>
                <a:cs typeface="Arial" panose="020B0604020202020204" pitchFamily="34" charset="0"/>
              </a:rPr>
              <a:t>41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79062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539750"/>
            <a:ext cx="3476625" cy="5227638"/>
          </a:xfrm>
          <a:ln>
            <a:solidFill>
              <a:schemeClr val="tx1"/>
            </a:solidFill>
            <a:miter lim="800000"/>
            <a:headEnd/>
            <a:tailEnd/>
          </a:ln>
        </p:spPr>
      </p:pic>
      <p:sp>
        <p:nvSpPr>
          <p:cNvPr id="8" name="Title 1"/>
          <p:cNvSpPr txBox="1">
            <a:spLocks/>
          </p:cNvSpPr>
          <p:nvPr/>
        </p:nvSpPr>
        <p:spPr bwMode="auto">
          <a:xfrm>
            <a:off x="5181600" y="533400"/>
            <a:ext cx="3352800" cy="685800"/>
          </a:xfrm>
          <a:prstGeom prst="rect">
            <a:avLst/>
          </a:prstGeom>
          <a:solidFill>
            <a:schemeClr val="tx1"/>
          </a:solidFill>
          <a:ln w="9525">
            <a:solidFill>
              <a:srgbClr val="C00000"/>
            </a:solidFill>
            <a:miter lim="800000"/>
            <a:headEnd/>
            <a:tailEnd/>
          </a:ln>
        </p:spPr>
        <p:txBody>
          <a:bodyPr anchor="ctr"/>
          <a:lstStyle/>
          <a:p>
            <a:pPr algn="ctr" eaLnBrk="1" fontAlgn="auto" hangingPunct="1">
              <a:spcBef>
                <a:spcPts val="0"/>
              </a:spcBef>
              <a:spcAft>
                <a:spcPts val="0"/>
              </a:spcAft>
              <a:defRPr/>
            </a:pPr>
            <a:r>
              <a:rPr lang="en-US" sz="3200" b="1" i="1" kern="0" dirty="0">
                <a:solidFill>
                  <a:schemeClr val="bg1"/>
                </a:solidFill>
                <a:latin typeface="Times New Roman" pitchFamily="18" charset="0"/>
                <a:ea typeface="+mj-ea"/>
                <a:cs typeface="Times New Roman" pitchFamily="18" charset="0"/>
              </a:rPr>
              <a:t>System of Support</a:t>
            </a:r>
          </a:p>
        </p:txBody>
      </p:sp>
      <p:sp>
        <p:nvSpPr>
          <p:cNvPr id="5" name="Title 1"/>
          <p:cNvSpPr txBox="1">
            <a:spLocks/>
          </p:cNvSpPr>
          <p:nvPr/>
        </p:nvSpPr>
        <p:spPr>
          <a:xfrm>
            <a:off x="685800" y="3810000"/>
            <a:ext cx="2743200" cy="1981200"/>
          </a:xfrm>
          <a:prstGeom prst="rect">
            <a:avLst/>
          </a:prstGeom>
          <a:solidFill>
            <a:schemeClr val="tx1"/>
          </a:solidFill>
          <a:ln>
            <a:solidFill>
              <a:srgbClr val="C00000"/>
            </a:solidFill>
          </a:ln>
        </p:spPr>
        <p:txBody>
          <a:bodyPr anchor="ctr">
            <a:normAutofit fontScale="85000" lnSpcReduction="20000"/>
          </a:bodyPr>
          <a:lstStyle/>
          <a:p>
            <a:pPr algn="ctr" eaLnBrk="1" fontAlgn="auto" hangingPunct="1">
              <a:spcBef>
                <a:spcPts val="0"/>
              </a:spcBef>
              <a:spcAft>
                <a:spcPts val="0"/>
              </a:spcAft>
              <a:defRPr/>
            </a:pPr>
            <a:r>
              <a:rPr lang="en-US" sz="2800" b="1" dirty="0">
                <a:solidFill>
                  <a:schemeClr val="bg1"/>
                </a:solidFill>
                <a:latin typeface="+mn-lt"/>
                <a:ea typeface="+mj-ea"/>
                <a:cs typeface="Times New Roman" pitchFamily="18" charset="0"/>
              </a:rPr>
              <a:t>What will the </a:t>
            </a:r>
            <a:r>
              <a:rPr lang="en-US" sz="3600" b="1" cap="small" dirty="0">
                <a:solidFill>
                  <a:schemeClr val="bg1"/>
                </a:solidFill>
                <a:latin typeface="+mn-lt"/>
                <a:ea typeface="+mj-ea"/>
                <a:cs typeface="Times New Roman" pitchFamily="18" charset="0"/>
              </a:rPr>
              <a:t>FACILITATOR</a:t>
            </a:r>
          </a:p>
          <a:p>
            <a:pPr algn="ctr" eaLnBrk="1" fontAlgn="auto" hangingPunct="1">
              <a:spcBef>
                <a:spcPts val="0"/>
              </a:spcBef>
              <a:spcAft>
                <a:spcPts val="0"/>
              </a:spcAft>
              <a:defRPr/>
            </a:pPr>
            <a:r>
              <a:rPr lang="en-US" sz="2800" b="1" dirty="0">
                <a:solidFill>
                  <a:schemeClr val="bg1"/>
                </a:solidFill>
                <a:latin typeface="+mn-lt"/>
                <a:ea typeface="+mj-ea"/>
                <a:cs typeface="Times New Roman" pitchFamily="18" charset="0"/>
              </a:rPr>
              <a:t>do to support my preparation for the summative assessment?</a:t>
            </a:r>
            <a:endParaRPr lang="en-US" sz="2800" b="1" i="1" dirty="0">
              <a:solidFill>
                <a:schemeClr val="bg1"/>
              </a:solidFill>
              <a:latin typeface="Times New Roman" pitchFamily="18" charset="0"/>
              <a:ea typeface="+mj-ea"/>
              <a:cs typeface="Times New Roman" pitchFamily="18" charset="0"/>
            </a:endParaRPr>
          </a:p>
        </p:txBody>
      </p:sp>
      <p:sp>
        <p:nvSpPr>
          <p:cNvPr id="6" name="TextBox 5"/>
          <p:cNvSpPr txBox="1"/>
          <p:nvPr/>
        </p:nvSpPr>
        <p:spPr>
          <a:xfrm>
            <a:off x="7983415" y="6435969"/>
            <a:ext cx="820616" cy="369332"/>
          </a:xfrm>
          <a:prstGeom prst="rect">
            <a:avLst/>
          </a:prstGeom>
          <a:noFill/>
        </p:spPr>
        <p:txBody>
          <a:bodyPr wrap="square" rtlCol="0">
            <a:spAutoFit/>
          </a:bodyPr>
          <a:lstStyle/>
          <a:p>
            <a:pPr algn="ctr"/>
            <a:fld id="{5808DFC5-087F-4D53-B92D-B0765A24CECF}" type="slidenum">
              <a:rPr lang="en-US" smtClean="0">
                <a:latin typeface="Arial" panose="020B0604020202020204" pitchFamily="34" charset="0"/>
                <a:cs typeface="Arial" panose="020B0604020202020204" pitchFamily="34" charset="0"/>
              </a:rPr>
              <a:t>42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5283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10312" y="332601"/>
            <a:ext cx="80010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Facilitator: beginning in Year 3</a:t>
            </a:r>
          </a:p>
        </p:txBody>
      </p:sp>
      <p:sp>
        <p:nvSpPr>
          <p:cNvPr id="3" name="Content Placeholder 2"/>
          <p:cNvSpPr>
            <a:spLocks noGrp="1"/>
          </p:cNvSpPr>
          <p:nvPr>
            <p:ph idx="1"/>
          </p:nvPr>
        </p:nvSpPr>
        <p:spPr>
          <a:xfrm>
            <a:off x="495300" y="1549400"/>
            <a:ext cx="8153400" cy="4638675"/>
          </a:xfrm>
        </p:spPr>
        <p:txBody>
          <a:bodyPr rtlCol="0">
            <a:normAutofit/>
          </a:bodyPr>
          <a:lstStyle/>
          <a:p>
            <a:pPr marL="227013" lvl="2" indent="-227013">
              <a:buNone/>
              <a:defRPr/>
            </a:pPr>
            <a:r>
              <a:rPr lang="en-US" altLang="en-US" sz="2000" b="1" dirty="0"/>
              <a:t>To provide </a:t>
            </a:r>
            <a:r>
              <a:rPr lang="en-US" altLang="en-US" sz="2000" b="1" dirty="0" smtClean="0"/>
              <a:t>facilitative support to RESA candidates, the RESA Facilitator </a:t>
            </a:r>
            <a:r>
              <a:rPr lang="en-US" altLang="en-US" sz="2000" b="1" dirty="0"/>
              <a:t>will:</a:t>
            </a:r>
          </a:p>
          <a:p>
            <a:pPr eaLnBrk="1" fontAlgn="auto" hangingPunct="1">
              <a:spcAft>
                <a:spcPts val="0"/>
              </a:spcAft>
              <a:buFontTx/>
              <a:buNone/>
              <a:defRPr/>
            </a:pPr>
            <a:r>
              <a:rPr lang="en-US" sz="2400" b="1" cap="small" dirty="0" smtClean="0">
                <a:cs typeface="Arial" pitchFamily="34" charset="0"/>
              </a:rPr>
              <a:t>Year </a:t>
            </a:r>
            <a:r>
              <a:rPr lang="en-US" sz="2400" b="1" cap="small" dirty="0">
                <a:cs typeface="Arial" pitchFamily="34" charset="0"/>
              </a:rPr>
              <a:t>3: </a:t>
            </a:r>
          </a:p>
          <a:p>
            <a:pPr eaLnBrk="1" fontAlgn="auto" hangingPunct="1">
              <a:spcAft>
                <a:spcPts val="0"/>
              </a:spcAft>
              <a:buFont typeface="Wingdings" pitchFamily="2" charset="2"/>
              <a:buChar char="§"/>
              <a:defRPr/>
            </a:pPr>
            <a:r>
              <a:rPr lang="en-US" sz="2400" dirty="0">
                <a:cs typeface="Arial" pitchFamily="34" charset="0"/>
              </a:rPr>
              <a:t>Facilitate and support all Resident Educators as they prepare for </a:t>
            </a:r>
            <a:r>
              <a:rPr lang="en-US" sz="2400" dirty="0" smtClean="0">
                <a:cs typeface="Arial" pitchFamily="34" charset="0"/>
              </a:rPr>
              <a:t>and take the RESA</a:t>
            </a:r>
            <a:endParaRPr lang="en-US" sz="2400" dirty="0">
              <a:cs typeface="Arial" pitchFamily="34" charset="0"/>
            </a:endParaRPr>
          </a:p>
          <a:p>
            <a:pPr eaLnBrk="1" fontAlgn="auto" hangingPunct="1">
              <a:spcAft>
                <a:spcPts val="0"/>
              </a:spcAft>
              <a:buFontTx/>
              <a:buNone/>
              <a:defRPr/>
            </a:pPr>
            <a:endParaRPr lang="en-US" sz="800" dirty="0">
              <a:cs typeface="Arial" pitchFamily="34" charset="0"/>
            </a:endParaRPr>
          </a:p>
          <a:p>
            <a:pPr eaLnBrk="1" fontAlgn="auto" hangingPunct="1">
              <a:spcAft>
                <a:spcPts val="0"/>
              </a:spcAft>
              <a:buFontTx/>
              <a:buNone/>
              <a:defRPr/>
            </a:pPr>
            <a:r>
              <a:rPr lang="en-US" sz="2400" b="1" cap="small" dirty="0">
                <a:cs typeface="Arial" pitchFamily="34" charset="0"/>
              </a:rPr>
              <a:t>Year 4:</a:t>
            </a:r>
          </a:p>
          <a:p>
            <a:pPr eaLnBrk="1" fontAlgn="auto" hangingPunct="1">
              <a:spcAft>
                <a:spcPts val="0"/>
              </a:spcAft>
              <a:buFont typeface="Wingdings" pitchFamily="2" charset="2"/>
              <a:buChar char="§"/>
              <a:defRPr/>
            </a:pPr>
            <a:r>
              <a:rPr lang="en-US" sz="2400" dirty="0">
                <a:cs typeface="Arial" pitchFamily="34" charset="0"/>
              </a:rPr>
              <a:t>Facilitate and support the Resident Educator  to “re-take“ </a:t>
            </a:r>
            <a:r>
              <a:rPr lang="en-US" sz="2400" dirty="0" smtClean="0">
                <a:cs typeface="Arial" pitchFamily="34" charset="0"/>
              </a:rPr>
              <a:t>deficient portions </a:t>
            </a:r>
            <a:r>
              <a:rPr lang="en-US" sz="2400" dirty="0">
                <a:cs typeface="Arial" pitchFamily="34" charset="0"/>
              </a:rPr>
              <a:t>of </a:t>
            </a:r>
            <a:r>
              <a:rPr lang="en-US" sz="2400" dirty="0" smtClean="0">
                <a:cs typeface="Arial" pitchFamily="34" charset="0"/>
              </a:rPr>
              <a:t>RESA</a:t>
            </a:r>
            <a:endParaRPr lang="en-US" sz="2400" dirty="0">
              <a:cs typeface="Arial" pitchFamily="34" charset="0"/>
            </a:endParaRPr>
          </a:p>
          <a:p>
            <a:pPr eaLnBrk="1" fontAlgn="auto" hangingPunct="1">
              <a:spcAft>
                <a:spcPts val="0"/>
              </a:spcAft>
              <a:buFont typeface="Arial" panose="020B0604020202020204" pitchFamily="34" charset="0"/>
              <a:buNone/>
              <a:defRPr/>
            </a:pPr>
            <a:endParaRPr lang="en-US" sz="800" b="1" cap="small" dirty="0" smtClean="0">
              <a:solidFill>
                <a:prstClr val="black"/>
              </a:solidFill>
              <a:cs typeface="Arial" pitchFamily="34" charset="0"/>
            </a:endParaRPr>
          </a:p>
          <a:p>
            <a:pPr eaLnBrk="1" fontAlgn="auto" hangingPunct="1">
              <a:spcAft>
                <a:spcPts val="0"/>
              </a:spcAft>
              <a:buFont typeface="Arial" panose="020B0604020202020204" pitchFamily="34" charset="0"/>
              <a:buNone/>
              <a:defRPr/>
            </a:pPr>
            <a:r>
              <a:rPr lang="en-US" sz="2400" b="1" cap="small" dirty="0" smtClean="0">
                <a:solidFill>
                  <a:prstClr val="black"/>
                </a:solidFill>
                <a:cs typeface="Arial" pitchFamily="34" charset="0"/>
              </a:rPr>
              <a:t>Year 5 &amp; 6:</a:t>
            </a:r>
            <a:endParaRPr lang="en-US" sz="2400" b="1" cap="small" dirty="0">
              <a:solidFill>
                <a:prstClr val="black"/>
              </a:solidFill>
              <a:cs typeface="Arial" pitchFamily="34" charset="0"/>
            </a:endParaRPr>
          </a:p>
          <a:p>
            <a:pPr eaLnBrk="1" fontAlgn="auto" hangingPunct="1">
              <a:spcAft>
                <a:spcPts val="0"/>
              </a:spcAft>
              <a:buFont typeface="Wingdings" pitchFamily="2" charset="2"/>
              <a:buChar char="§"/>
              <a:defRPr/>
            </a:pPr>
            <a:r>
              <a:rPr lang="en-US" sz="2400" dirty="0">
                <a:solidFill>
                  <a:prstClr val="black"/>
                </a:solidFill>
                <a:cs typeface="Arial" pitchFamily="34" charset="0"/>
              </a:rPr>
              <a:t>Facilitate and support the Resident Educator  to “re-take“ deficient portions of </a:t>
            </a:r>
            <a:r>
              <a:rPr lang="en-US" sz="2400" dirty="0" smtClean="0">
                <a:solidFill>
                  <a:prstClr val="black"/>
                </a:solidFill>
                <a:cs typeface="Arial" pitchFamily="34" charset="0"/>
              </a:rPr>
              <a:t>RESA</a:t>
            </a:r>
            <a:endParaRPr lang="en-US" sz="2400" dirty="0">
              <a:solidFill>
                <a:prstClr val="black"/>
              </a:solidFill>
              <a:cs typeface="Arial" pitchFamily="34" charset="0"/>
            </a:endParaRPr>
          </a:p>
          <a:p>
            <a:pPr marL="0" indent="0" eaLnBrk="1" fontAlgn="auto" hangingPunct="1">
              <a:spcAft>
                <a:spcPts val="0"/>
              </a:spcAft>
              <a:buFont typeface="Arial" panose="020B0604020202020204" pitchFamily="34" charset="0"/>
              <a:buNone/>
              <a:defRPr/>
            </a:pPr>
            <a:endParaRPr lang="en-US" sz="2200" b="1" dirty="0" smtClean="0">
              <a:cs typeface="Arial" pitchFamily="34" charset="0"/>
            </a:endParaRPr>
          </a:p>
        </p:txBody>
      </p:sp>
      <p:grpSp>
        <p:nvGrpSpPr>
          <p:cNvPr id="81924" name="Group 1"/>
          <p:cNvGrpSpPr>
            <a:grpSpLocks/>
          </p:cNvGrpSpPr>
          <p:nvPr/>
        </p:nvGrpSpPr>
        <p:grpSpPr bwMode="auto">
          <a:xfrm>
            <a:off x="0" y="685800"/>
            <a:ext cx="9144000" cy="787400"/>
            <a:chOff x="0" y="685800"/>
            <a:chExt cx="9144000" cy="787400"/>
          </a:xfrm>
        </p:grpSpPr>
        <p:sp>
          <p:nvSpPr>
            <p:cNvPr id="81927"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81928"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914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7983415" y="6435969"/>
            <a:ext cx="820616" cy="369332"/>
          </a:xfrm>
          <a:prstGeom prst="rect">
            <a:avLst/>
          </a:prstGeom>
          <a:noFill/>
        </p:spPr>
        <p:txBody>
          <a:bodyPr wrap="square" rtlCol="0">
            <a:spAutoFit/>
          </a:bodyPr>
          <a:lstStyle/>
          <a:p>
            <a:pPr algn="ctr"/>
            <a:fld id="{C17C37E5-D9B4-48DF-BF47-0EF422089A4B}" type="slidenum">
              <a:rPr lang="en-US" smtClean="0">
                <a:latin typeface="Arial" panose="020B0604020202020204" pitchFamily="34" charset="0"/>
                <a:cs typeface="Arial" panose="020B0604020202020204" pitchFamily="34" charset="0"/>
              </a:rPr>
              <a:t>43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03474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1"/>
          <p:cNvSpPr>
            <a:spLocks noGrp="1"/>
          </p:cNvSpPr>
          <p:nvPr>
            <p:ph type="title"/>
          </p:nvPr>
        </p:nvSpPr>
        <p:spPr>
          <a:xfrm>
            <a:off x="457200" y="152400"/>
            <a:ext cx="8229600" cy="1107996"/>
          </a:xfrm>
        </p:spPr>
        <p:txBody>
          <a:bodyPr/>
          <a:lstStyle/>
          <a:p>
            <a:pPr eaLnBrk="1" hangingPunct="1"/>
            <a:r>
              <a:rPr lang="en-US" altLang="en-US" sz="3600" b="1" dirty="0" smtClean="0">
                <a:solidFill>
                  <a:schemeClr val="tx1"/>
                </a:solidFill>
                <a:latin typeface="Times New Roman" panose="02020603050405020304" pitchFamily="18" charset="0"/>
                <a:cs typeface="Times New Roman" panose="02020603050405020304" pitchFamily="18" charset="0"/>
              </a:rPr>
              <a:t>Resources to Ensure A Successful  </a:t>
            </a:r>
            <a:br>
              <a:rPr lang="en-US" altLang="en-US" sz="3600" b="1" dirty="0" smtClean="0">
                <a:solidFill>
                  <a:schemeClr val="tx1"/>
                </a:solidFill>
                <a:latin typeface="Times New Roman" panose="02020603050405020304" pitchFamily="18" charset="0"/>
                <a:cs typeface="Times New Roman" panose="02020603050405020304" pitchFamily="18" charset="0"/>
              </a:rPr>
            </a:br>
            <a:r>
              <a:rPr lang="en-US" altLang="en-US" sz="3600" b="1" dirty="0" smtClean="0">
                <a:solidFill>
                  <a:schemeClr val="tx1"/>
                </a:solidFill>
                <a:latin typeface="Times New Roman" panose="02020603050405020304" pitchFamily="18" charset="0"/>
                <a:cs typeface="Times New Roman" panose="02020603050405020304" pitchFamily="18" charset="0"/>
              </a:rPr>
              <a:t>“Journey to Excellence”</a:t>
            </a:r>
          </a:p>
        </p:txBody>
      </p:sp>
      <p:sp>
        <p:nvSpPr>
          <p:cNvPr id="96258" name="Content Placeholder 2"/>
          <p:cNvSpPr>
            <a:spLocks noGrp="1"/>
          </p:cNvSpPr>
          <p:nvPr>
            <p:ph idx="1"/>
          </p:nvPr>
        </p:nvSpPr>
        <p:spPr>
          <a:xfrm>
            <a:off x="1101090" y="1812846"/>
            <a:ext cx="7471410" cy="3982010"/>
          </a:xfrm>
        </p:spPr>
        <p:txBody>
          <a:bodyPr/>
          <a:lstStyle/>
          <a:p>
            <a:pPr marL="0" indent="0" eaLnBrk="1" hangingPunct="1">
              <a:buNone/>
            </a:pPr>
            <a:r>
              <a:rPr lang="en-US" altLang="en-US" sz="2000" b="1" dirty="0" smtClean="0">
                <a:latin typeface="Arial" panose="020B0604020202020204" pitchFamily="34" charset="0"/>
                <a:cs typeface="Arial" panose="020B0604020202020204" pitchFamily="34" charset="0"/>
              </a:rPr>
              <a:t>District/School Program Coordinator</a:t>
            </a:r>
          </a:p>
          <a:p>
            <a:pPr marL="0" indent="0">
              <a:buNone/>
            </a:pPr>
            <a:endParaRPr lang="en-US" altLang="en-US" sz="2000" b="1" dirty="0" smtClean="0">
              <a:latin typeface="Arial" panose="020B0604020202020204" pitchFamily="34" charset="0"/>
              <a:cs typeface="Arial" panose="020B0604020202020204" pitchFamily="34" charset="0"/>
            </a:endParaRPr>
          </a:p>
          <a:p>
            <a:pPr marL="0" indent="0">
              <a:buNone/>
            </a:pPr>
            <a:r>
              <a:rPr lang="en-US" altLang="en-US" sz="2000" b="1" dirty="0" smtClean="0">
                <a:latin typeface="Arial" panose="020B0604020202020204" pitchFamily="34" charset="0"/>
                <a:cs typeface="Arial" panose="020B0604020202020204" pitchFamily="34" charset="0"/>
              </a:rPr>
              <a:t>REP </a:t>
            </a:r>
            <a:r>
              <a:rPr lang="en-US" altLang="en-US" sz="2000" b="1" dirty="0">
                <a:latin typeface="Arial" panose="020B0604020202020204" pitchFamily="34" charset="0"/>
                <a:cs typeface="Arial" panose="020B0604020202020204" pitchFamily="34" charset="0"/>
              </a:rPr>
              <a:t>W</a:t>
            </a:r>
            <a:r>
              <a:rPr lang="en-US" altLang="en-US" sz="2000" b="1" dirty="0" smtClean="0">
                <a:latin typeface="Arial" panose="020B0604020202020204" pitchFamily="34" charset="0"/>
                <a:cs typeface="Arial" panose="020B0604020202020204" pitchFamily="34" charset="0"/>
              </a:rPr>
              <a:t>ebsite: </a:t>
            </a:r>
            <a:r>
              <a:rPr lang="en-US" altLang="en-US" sz="2000" dirty="0">
                <a:latin typeface="Arial" panose="020B0604020202020204" pitchFamily="34" charset="0"/>
                <a:cs typeface="Arial" panose="020B0604020202020204" pitchFamily="34" charset="0"/>
                <a:hlinkClick r:id="rId3"/>
              </a:rPr>
              <a:t>http://</a:t>
            </a:r>
            <a:r>
              <a:rPr lang="en-US" altLang="en-US" sz="2000" dirty="0" smtClean="0">
                <a:latin typeface="Arial" panose="020B0604020202020204" pitchFamily="34" charset="0"/>
                <a:cs typeface="Arial" panose="020B0604020202020204" pitchFamily="34" charset="0"/>
                <a:hlinkClick r:id="rId3"/>
              </a:rPr>
              <a:t>education.ohio.gov/Topics/Teaching/Resident-Educator-Program</a:t>
            </a:r>
            <a:r>
              <a:rPr lang="en-US" altLang="en-US" sz="2000" dirty="0" smtClean="0">
                <a:latin typeface="Arial" panose="020B0604020202020204" pitchFamily="34" charset="0"/>
                <a:cs typeface="Arial" panose="020B0604020202020204" pitchFamily="34" charset="0"/>
              </a:rPr>
              <a:t> </a:t>
            </a:r>
          </a:p>
          <a:p>
            <a:pPr marL="0" indent="0">
              <a:buNone/>
            </a:pPr>
            <a:r>
              <a:rPr lang="en-US" altLang="en-US" sz="2000" b="1" dirty="0" smtClean="0">
                <a:latin typeface="Arial" panose="020B0604020202020204" pitchFamily="34" charset="0"/>
                <a:cs typeface="Arial" panose="020B0604020202020204" pitchFamily="34" charset="0"/>
              </a:rPr>
              <a:t>Program Questions: </a:t>
            </a:r>
            <a:r>
              <a:rPr lang="en-US" altLang="en-US" sz="2000" i="1" dirty="0" smtClean="0">
                <a:latin typeface="Arial" panose="020B0604020202020204" pitchFamily="34" charset="0"/>
                <a:cs typeface="Arial" panose="020B0604020202020204" pitchFamily="34" charset="0"/>
                <a:hlinkClick r:id="rId4"/>
              </a:rPr>
              <a:t>REProgram@education.ohio.gov</a:t>
            </a:r>
            <a:r>
              <a:rPr lang="en-US" altLang="en-US" sz="2000" i="1" dirty="0" smtClean="0">
                <a:latin typeface="Arial" panose="020B0604020202020204" pitchFamily="34" charset="0"/>
                <a:cs typeface="Arial" panose="020B0604020202020204" pitchFamily="34" charset="0"/>
              </a:rPr>
              <a:t> </a:t>
            </a:r>
          </a:p>
          <a:p>
            <a:pPr marL="0" indent="0" eaLnBrk="1" hangingPunct="1">
              <a:buNone/>
            </a:pPr>
            <a:endParaRPr lang="en-US" altLang="en-US" sz="2000" b="1" dirty="0" smtClean="0">
              <a:latin typeface="Arial" panose="020B0604020202020204" pitchFamily="34" charset="0"/>
              <a:cs typeface="Arial" panose="020B0604020202020204" pitchFamily="34" charset="0"/>
            </a:endParaRPr>
          </a:p>
          <a:p>
            <a:pPr marL="0" indent="0" eaLnBrk="1" hangingPunct="1">
              <a:buNone/>
            </a:pPr>
            <a:r>
              <a:rPr lang="en-US" altLang="en-US" sz="2000" b="1" dirty="0" smtClean="0">
                <a:latin typeface="Arial" panose="020B0604020202020204" pitchFamily="34" charset="0"/>
                <a:cs typeface="Arial" panose="020B0604020202020204" pitchFamily="34" charset="0"/>
              </a:rPr>
              <a:t>RESA Questions: </a:t>
            </a:r>
            <a:r>
              <a:rPr lang="en-US" altLang="en-US" sz="2000" i="1" dirty="0" smtClean="0">
                <a:latin typeface="Arial" panose="020B0604020202020204" pitchFamily="34" charset="0"/>
                <a:cs typeface="Arial" panose="020B0604020202020204" pitchFamily="34" charset="0"/>
                <a:hlinkClick r:id="rId5"/>
              </a:rPr>
              <a:t>resa@Educopia.com</a:t>
            </a:r>
            <a:r>
              <a:rPr lang="en-US" altLang="en-US" sz="2000" i="1" dirty="0" smtClean="0">
                <a:latin typeface="Arial" panose="020B0604020202020204" pitchFamily="34" charset="0"/>
                <a:cs typeface="Arial" panose="020B0604020202020204" pitchFamily="34" charset="0"/>
              </a:rPr>
              <a:t>  </a:t>
            </a:r>
          </a:p>
          <a:p>
            <a:pPr marL="0" indent="0" eaLnBrk="1" hangingPunct="1">
              <a:buNone/>
            </a:pPr>
            <a:r>
              <a:rPr lang="en-US" altLang="en-US" sz="2000" b="1" dirty="0" smtClean="0">
                <a:latin typeface="Arial" panose="020B0604020202020204" pitchFamily="34" charset="0"/>
                <a:cs typeface="Arial" panose="020B0604020202020204" pitchFamily="34" charset="0"/>
              </a:rPr>
              <a:t>RESA Website:</a:t>
            </a:r>
            <a:r>
              <a:rPr lang="en-US"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hlinkClick r:id="rId6"/>
              </a:rPr>
              <a:t>www.ohioresa.com</a:t>
            </a:r>
            <a:r>
              <a:rPr lang="en-US" altLang="en-US" sz="2000" dirty="0" smtClean="0">
                <a:latin typeface="Arial" panose="020B0604020202020204" pitchFamily="34" charset="0"/>
                <a:cs typeface="Arial" panose="020B0604020202020204" pitchFamily="34" charset="0"/>
              </a:rPr>
              <a:t> </a:t>
            </a:r>
            <a:endParaRPr lang="en-US" altLang="en-US" sz="2000" b="1" dirty="0" smtClean="0">
              <a:latin typeface="Arial" panose="020B0604020202020204" pitchFamily="34" charset="0"/>
              <a:cs typeface="Arial" panose="020B0604020202020204" pitchFamily="34" charset="0"/>
            </a:endParaRPr>
          </a:p>
          <a:p>
            <a:pPr>
              <a:buNone/>
            </a:pPr>
            <a:endParaRPr lang="en-US" altLang="en-US" sz="2000" b="1" dirty="0" smtClean="0">
              <a:latin typeface="Arial" panose="020B0604020202020204" pitchFamily="34" charset="0"/>
              <a:cs typeface="Arial" panose="020B0604020202020204" pitchFamily="34" charset="0"/>
            </a:endParaRPr>
          </a:p>
          <a:p>
            <a:pPr>
              <a:buNone/>
            </a:pPr>
            <a:r>
              <a:rPr lang="en-US" altLang="en-US" sz="2000" b="1" dirty="0" smtClean="0">
                <a:latin typeface="Arial" panose="020B0604020202020204" pitchFamily="34" charset="0"/>
                <a:cs typeface="Arial" panose="020B0604020202020204" pitchFamily="34" charset="0"/>
              </a:rPr>
              <a:t>Licensure </a:t>
            </a:r>
            <a:r>
              <a:rPr lang="en-US" altLang="en-US" sz="2000" b="1" dirty="0">
                <a:latin typeface="Arial" panose="020B0604020202020204" pitchFamily="34" charset="0"/>
                <a:cs typeface="Arial" panose="020B0604020202020204" pitchFamily="34" charset="0"/>
              </a:rPr>
              <a:t>Questions: </a:t>
            </a:r>
            <a:r>
              <a:rPr lang="en-US" altLang="en-US" sz="2000" i="1" dirty="0" smtClean="0">
                <a:latin typeface="Arial" panose="020B0604020202020204" pitchFamily="34" charset="0"/>
                <a:cs typeface="Arial" panose="020B0604020202020204" pitchFamily="34" charset="0"/>
                <a:hlinkClick r:id="rId7"/>
              </a:rPr>
              <a:t>educatorlicensure@education.ohio.gov</a:t>
            </a:r>
            <a:r>
              <a:rPr lang="en-US" altLang="en-US" sz="2000" i="1" dirty="0" smtClean="0">
                <a:latin typeface="Arial" panose="020B0604020202020204" pitchFamily="34" charset="0"/>
                <a:cs typeface="Arial" panose="020B0604020202020204" pitchFamily="34" charset="0"/>
              </a:rPr>
              <a:t> </a:t>
            </a:r>
            <a:endParaRPr lang="en-US" altLang="en-US" sz="2000" dirty="0" smtClean="0">
              <a:latin typeface="Arial" panose="020B0604020202020204" pitchFamily="34" charset="0"/>
              <a:cs typeface="Arial" panose="020B0604020202020204" pitchFamily="34" charset="0"/>
            </a:endParaRPr>
          </a:p>
          <a:p>
            <a:pPr eaLnBrk="1" hangingPunct="1">
              <a:buFontTx/>
              <a:buNone/>
            </a:pPr>
            <a:endParaRPr lang="en-US" altLang="en-US" sz="2000" dirty="0" smtClean="0">
              <a:latin typeface="Arial" panose="020B0604020202020204" pitchFamily="34" charset="0"/>
              <a:cs typeface="Arial" panose="020B0604020202020204" pitchFamily="34" charset="0"/>
            </a:endParaRPr>
          </a:p>
          <a:p>
            <a:pPr eaLnBrk="1" hangingPunct="1"/>
            <a:endParaRPr lang="en-US" altLang="en-US" sz="2000" dirty="0" smtClean="0">
              <a:latin typeface="Arial" panose="020B0604020202020204" pitchFamily="34" charset="0"/>
              <a:cs typeface="Arial" panose="020B0604020202020204" pitchFamily="34" charset="0"/>
            </a:endParaRPr>
          </a:p>
        </p:txBody>
      </p:sp>
      <p:sp>
        <p:nvSpPr>
          <p:cNvPr id="96260" name="Rectangle 2"/>
          <p:cNvSpPr txBox="1">
            <a:spLocks noChangeArrowheads="1"/>
          </p:cNvSpPr>
          <p:nvPr/>
        </p:nvSpPr>
        <p:spPr bwMode="auto">
          <a:xfrm>
            <a:off x="0" y="13716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96261" name="Picture 2" descr="C:\Users\rebecca.schell\Desktop\r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011238"/>
            <a:ext cx="9144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983415" y="6435969"/>
            <a:ext cx="820616" cy="369332"/>
          </a:xfrm>
          <a:prstGeom prst="rect">
            <a:avLst/>
          </a:prstGeom>
          <a:noFill/>
        </p:spPr>
        <p:txBody>
          <a:bodyPr wrap="square" rtlCol="0">
            <a:spAutoFit/>
          </a:bodyPr>
          <a:lstStyle/>
          <a:p>
            <a:pPr algn="ctr"/>
            <a:fld id="{4EEC12E4-8107-4BE0-BAA6-DBCED0D73637}" type="slidenum">
              <a:rPr lang="en-US" smtClean="0">
                <a:latin typeface="Arial" panose="020B0604020202020204" pitchFamily="34" charset="0"/>
                <a:cs typeface="Arial" panose="020B0604020202020204" pitchFamily="34" charset="0"/>
              </a:rPr>
              <a:t>44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68146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914400" y="3048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a:p>
            <a:pPr eaLnBrk="1" hangingPunct="1">
              <a:spcBef>
                <a:spcPct val="0"/>
              </a:spcBef>
              <a:buFontTx/>
              <a:buNone/>
            </a:pPr>
            <a:r>
              <a:rPr lang="en-US" altLang="en-US" sz="1800"/>
              <a:t> </a:t>
            </a:r>
          </a:p>
        </p:txBody>
      </p:sp>
      <p:sp>
        <p:nvSpPr>
          <p:cNvPr id="94211" name="Title 6"/>
          <p:cNvSpPr>
            <a:spLocks noGrp="1"/>
          </p:cNvSpPr>
          <p:nvPr>
            <p:ph type="title"/>
          </p:nvPr>
        </p:nvSpPr>
        <p:spPr>
          <a:xfrm>
            <a:off x="571500" y="160643"/>
            <a:ext cx="8229600" cy="1231106"/>
          </a:xfrm>
          <a:solidFill>
            <a:schemeClr val="bg1"/>
          </a:solidFill>
        </p:spPr>
        <p:txBody>
          <a:bodyPr/>
          <a:lstStyle/>
          <a:p>
            <a:pPr eaLnBrk="1" hangingPunct="1"/>
            <a:r>
              <a:rPr lang="en-US" altLang="en-US" sz="4000" b="1" dirty="0" smtClean="0">
                <a:latin typeface="Arial" panose="020B0604020202020204" pitchFamily="34" charset="0"/>
                <a:cs typeface="Arial" panose="020B0604020202020204" pitchFamily="34" charset="0"/>
              </a:rPr>
              <a:t>The Challenge for </a:t>
            </a:r>
            <a:br>
              <a:rPr lang="en-US" altLang="en-US" sz="4000" b="1" dirty="0" smtClean="0">
                <a:latin typeface="Arial" panose="020B0604020202020204" pitchFamily="34" charset="0"/>
                <a:cs typeface="Arial" panose="020B0604020202020204" pitchFamily="34" charset="0"/>
              </a:rPr>
            </a:br>
            <a:r>
              <a:rPr lang="en-US" altLang="en-US" sz="4000" b="1" dirty="0" smtClean="0">
                <a:latin typeface="Arial" panose="020B0604020202020204" pitchFamily="34" charset="0"/>
                <a:cs typeface="Arial" panose="020B0604020202020204" pitchFamily="34" charset="0"/>
              </a:rPr>
              <a:t>Resident Educators</a:t>
            </a:r>
          </a:p>
        </p:txBody>
      </p:sp>
      <p:sp>
        <p:nvSpPr>
          <p:cNvPr id="94212" name="Content Placeholder 4"/>
          <p:cNvSpPr>
            <a:spLocks noGrp="1"/>
          </p:cNvSpPr>
          <p:nvPr>
            <p:ph idx="1"/>
          </p:nvPr>
        </p:nvSpPr>
        <p:spPr>
          <a:xfrm>
            <a:off x="457200" y="1966913"/>
            <a:ext cx="8229600" cy="4525963"/>
          </a:xfrm>
        </p:spPr>
        <p:txBody>
          <a:bodyPr/>
          <a:lstStyle/>
          <a:p>
            <a:pPr marL="0" indent="0">
              <a:buFont typeface="Arial" panose="020B0604020202020204" pitchFamily="34" charset="0"/>
              <a:buNone/>
            </a:pPr>
            <a:r>
              <a:rPr lang="en-US" altLang="en-US" sz="2800" dirty="0" smtClean="0"/>
              <a:t>“Beginning teachers are asked to demonstrate skills (innovative practices) they do not yet have and can only attain through beginning to do what they do not yet understand…Teach, practice, and receive consistent, deliberate, and specific feedback from exemplary teachers/mentors, in a collaborative inquiry environment of discovery and wonder.”</a:t>
            </a:r>
          </a:p>
          <a:p>
            <a:pPr marL="0" indent="0">
              <a:buFont typeface="Arial" panose="020B0604020202020204" pitchFamily="34" charset="0"/>
              <a:buNone/>
            </a:pPr>
            <a:r>
              <a:rPr lang="en-US" altLang="en-US" sz="3600" dirty="0" smtClean="0"/>
              <a:t>					 </a:t>
            </a:r>
            <a:r>
              <a:rPr lang="en-US" altLang="en-US" sz="2000" dirty="0" smtClean="0"/>
              <a:t>Sharon </a:t>
            </a:r>
            <a:r>
              <a:rPr lang="en-US" altLang="en-US" sz="2000" dirty="0" err="1" smtClean="0"/>
              <a:t>Feiman-Nemser</a:t>
            </a:r>
            <a:r>
              <a:rPr lang="en-US" altLang="en-US" sz="2000" dirty="0" smtClean="0"/>
              <a:t> 2012</a:t>
            </a:r>
          </a:p>
          <a:p>
            <a:pPr marL="0" indent="0" eaLnBrk="1" hangingPunct="1">
              <a:buFont typeface="Arial" panose="020B0604020202020204" pitchFamily="34" charset="0"/>
              <a:buNone/>
            </a:pPr>
            <a:endParaRPr lang="en-US" altLang="en-US" sz="3600" dirty="0" smtClean="0"/>
          </a:p>
        </p:txBody>
      </p:sp>
      <p:sp>
        <p:nvSpPr>
          <p:cNvPr id="94215" name="Rectangle 2"/>
          <p:cNvSpPr txBox="1">
            <a:spLocks noChangeArrowheads="1"/>
          </p:cNvSpPr>
          <p:nvPr/>
        </p:nvSpPr>
        <p:spPr bwMode="auto">
          <a:xfrm>
            <a:off x="-19050" y="1420813"/>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94216"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50913"/>
            <a:ext cx="9144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83415" y="6435969"/>
            <a:ext cx="820616" cy="369332"/>
          </a:xfrm>
          <a:prstGeom prst="rect">
            <a:avLst/>
          </a:prstGeom>
          <a:noFill/>
        </p:spPr>
        <p:txBody>
          <a:bodyPr wrap="square" rtlCol="0">
            <a:spAutoFit/>
          </a:bodyPr>
          <a:lstStyle/>
          <a:p>
            <a:pPr algn="ctr"/>
            <a:fld id="{2652AFF0-04E7-4AA6-AB86-F8DB2001970D}" type="slidenum">
              <a:rPr lang="en-US" smtClean="0">
                <a:latin typeface="Arial" panose="020B0604020202020204" pitchFamily="34" charset="0"/>
                <a:cs typeface="Arial" panose="020B0604020202020204" pitchFamily="34" charset="0"/>
              </a:rPr>
              <a:t>45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914357"/>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
        <p:nvSpPr>
          <p:cNvPr id="5" name="TextBox 4"/>
          <p:cNvSpPr txBox="1"/>
          <p:nvPr/>
        </p:nvSpPr>
        <p:spPr>
          <a:xfrm>
            <a:off x="7983415" y="6435969"/>
            <a:ext cx="820616" cy="369332"/>
          </a:xfrm>
          <a:prstGeom prst="rect">
            <a:avLst/>
          </a:prstGeom>
          <a:noFill/>
        </p:spPr>
        <p:txBody>
          <a:bodyPr wrap="square" rtlCol="0">
            <a:spAutoFit/>
          </a:bodyPr>
          <a:lstStyle/>
          <a:p>
            <a:pPr algn="ctr"/>
            <a:fld id="{E81D3CAC-FEF6-4793-9B4F-D6CAB29F4CF1}" type="slidenum">
              <a:rPr lang="en-US" smtClean="0">
                <a:latin typeface="Arial" panose="020B0604020202020204" pitchFamily="34" charset="0"/>
                <a:cs typeface="Arial" panose="020B0604020202020204" pitchFamily="34" charset="0"/>
              </a:rPr>
              <a:t>46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585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4"/>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a:t>
            </a:r>
            <a:r>
              <a:rPr lang="en-US" sz="3200" dirty="0" err="1"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smtClean="0">
                <a:latin typeface="Arial"/>
                <a:cs typeface="Arial"/>
              </a:rPr>
              <a:t>ohio</a:t>
            </a:r>
            <a:r>
              <a:rPr lang="en-US" sz="3200" dirty="0" smtClean="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smtClean="0">
                <a:latin typeface="Arial"/>
                <a:cs typeface="Arial"/>
              </a:rPr>
              <a:t>OhioEdDept</a:t>
            </a:r>
            <a:endParaRPr lang="en-US" sz="3200" dirty="0" smtClean="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smtClean="0">
                <a:latin typeface="Arial"/>
                <a:cs typeface="Arial"/>
              </a:rPr>
              <a:t>storify.com/ohioEdDept</a:t>
            </a:r>
            <a:endParaRPr lang="en-US" sz="3200" dirty="0" smtClean="0">
              <a:latin typeface="Arial"/>
              <a:cs typeface="Arial"/>
            </a:endParaRPr>
          </a:p>
        </p:txBody>
      </p:sp>
      <p:pic>
        <p:nvPicPr>
          <p:cNvPr id="15" name="Picture 14" descr="facebook-logo.jpg"/>
          <p:cNvPicPr>
            <a:picLocks noChangeAspect="1"/>
          </p:cNvPicPr>
          <p:nvPr/>
        </p:nvPicPr>
        <p:blipFill>
          <a:blip r:embed="rId5"/>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6"/>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7"/>
          <a:stretch>
            <a:fillRect/>
          </a:stretch>
        </p:blipFill>
        <p:spPr>
          <a:xfrm>
            <a:off x="624127" y="3581627"/>
            <a:ext cx="1600200" cy="400050"/>
          </a:xfrm>
          <a:prstGeom prst="rect">
            <a:avLst/>
          </a:prstGeom>
        </p:spPr>
      </p:pic>
      <p:sp>
        <p:nvSpPr>
          <p:cNvPr id="16" name="TextBox 15"/>
          <p:cNvSpPr txBox="1"/>
          <p:nvPr/>
        </p:nvSpPr>
        <p:spPr>
          <a:xfrm>
            <a:off x="7983415" y="6435969"/>
            <a:ext cx="820616" cy="369332"/>
          </a:xfrm>
          <a:prstGeom prst="rect">
            <a:avLst/>
          </a:prstGeom>
          <a:noFill/>
        </p:spPr>
        <p:txBody>
          <a:bodyPr wrap="square" rtlCol="0">
            <a:spAutoFit/>
          </a:bodyPr>
          <a:lstStyle/>
          <a:p>
            <a:pPr algn="ctr"/>
            <a:fld id="{BAA367AB-F260-4D3A-A702-3221803FD1A5}" type="slidenum">
              <a:rPr lang="en-US" smtClean="0">
                <a:latin typeface="Arial" panose="020B0604020202020204" pitchFamily="34" charset="0"/>
                <a:cs typeface="Arial" panose="020B0604020202020204" pitchFamily="34" charset="0"/>
              </a:rPr>
              <a:t>47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103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65633" y="131190"/>
            <a:ext cx="8229600" cy="646113"/>
          </a:xfrm>
        </p:spPr>
        <p:txBody>
          <a:bodyPr/>
          <a:lstStyle/>
          <a:p>
            <a:pPr algn="l"/>
            <a:r>
              <a:rPr lang="en-US" altLang="en-US" sz="3600" dirty="0" smtClean="0">
                <a:latin typeface="Arial" panose="020B0604020202020204" pitchFamily="34" charset="0"/>
                <a:cs typeface="Arial" panose="020B0604020202020204" pitchFamily="34" charset="0"/>
              </a:rPr>
              <a:t>Professional Learning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3509810"/>
              </p:ext>
            </p:extLst>
          </p:nvPr>
        </p:nvGraphicFramePr>
        <p:xfrm>
          <a:off x="-198120" y="1408113"/>
          <a:ext cx="9829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00738" y="5932488"/>
            <a:ext cx="3025775" cy="369887"/>
          </a:xfrm>
          <a:prstGeom prst="rect">
            <a:avLst/>
          </a:prstGeom>
          <a:noFill/>
        </p:spPr>
        <p:txBody>
          <a:bodyPr>
            <a:spAutoFit/>
          </a:bodyPr>
          <a:lstStyle/>
          <a:p>
            <a:pPr algn="r" defTabSz="457200" eaLnBrk="1" fontAlgn="auto" hangingPunct="1">
              <a:spcBef>
                <a:spcPts val="0"/>
              </a:spcBef>
              <a:spcAft>
                <a:spcPts val="0"/>
              </a:spcAft>
              <a:defRPr/>
            </a:pPr>
            <a:r>
              <a:rPr lang="en-US" dirty="0">
                <a:solidFill>
                  <a:prstClr val="black"/>
                </a:solidFill>
                <a:latin typeface="Calibri"/>
                <a:cs typeface="+mn-cs"/>
              </a:rPr>
              <a:t>Wong, 2004</a:t>
            </a:r>
          </a:p>
        </p:txBody>
      </p:sp>
      <p:grpSp>
        <p:nvGrpSpPr>
          <p:cNvPr id="6" name="Group 1"/>
          <p:cNvGrpSpPr>
            <a:grpSpLocks/>
          </p:cNvGrpSpPr>
          <p:nvPr/>
        </p:nvGrpSpPr>
        <p:grpSpPr bwMode="auto">
          <a:xfrm>
            <a:off x="0" y="762000"/>
            <a:ext cx="9144000" cy="838200"/>
            <a:chOff x="0" y="762000"/>
            <a:chExt cx="9144000" cy="838200"/>
          </a:xfrm>
        </p:grpSpPr>
        <p:sp>
          <p:nvSpPr>
            <p:cNvPr id="7"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8" name="Picture 2" descr="C:\Users\rebecca.schell\Desktop\r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25" y="762000"/>
              <a:ext cx="87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7983415" y="6435969"/>
            <a:ext cx="820616" cy="369332"/>
          </a:xfrm>
          <a:prstGeom prst="rect">
            <a:avLst/>
          </a:prstGeom>
          <a:noFill/>
        </p:spPr>
        <p:txBody>
          <a:bodyPr wrap="square" rtlCol="0">
            <a:spAutoFit/>
          </a:bodyPr>
          <a:lstStyle/>
          <a:p>
            <a:pPr algn="ctr"/>
            <a:fld id="{400DDDEB-33D5-48B5-B8E4-5DB4D6D15621}"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95407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txBox="1">
            <a:spLocks noChangeArrowheads="1"/>
          </p:cNvSpPr>
          <p:nvPr/>
        </p:nvSpPr>
        <p:spPr bwMode="auto">
          <a:xfrm>
            <a:off x="0" y="10668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24580"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058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0"/>
          <p:cNvSpPr>
            <a:spLocks noChangeArrowheads="1"/>
          </p:cNvSpPr>
          <p:nvPr/>
        </p:nvSpPr>
        <p:spPr bwMode="auto">
          <a:xfrm>
            <a:off x="381000" y="103872"/>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solidFill>
                  <a:srgbClr val="C00000"/>
                </a:solidFill>
                <a:latin typeface="Arial" panose="020B0604020202020204" pitchFamily="34" charset="0"/>
                <a:cs typeface="Arial" panose="020B0604020202020204" pitchFamily="34" charset="0"/>
              </a:rPr>
              <a:t>A History of Ohio’s Teacher Residency </a:t>
            </a:r>
          </a:p>
        </p:txBody>
      </p:sp>
      <p:grpSp>
        <p:nvGrpSpPr>
          <p:cNvPr id="5" name="Group 4"/>
          <p:cNvGrpSpPr/>
          <p:nvPr/>
        </p:nvGrpSpPr>
        <p:grpSpPr>
          <a:xfrm>
            <a:off x="333375" y="1459597"/>
            <a:ext cx="8477250" cy="3890909"/>
            <a:chOff x="447675" y="1600200"/>
            <a:chExt cx="8477250" cy="3890909"/>
          </a:xfrm>
        </p:grpSpPr>
        <p:graphicFrame>
          <p:nvGraphicFramePr>
            <p:cNvPr id="9" name="Content Placeholder 3"/>
            <p:cNvGraphicFramePr>
              <a:graphicFrameLocks/>
            </p:cNvGraphicFramePr>
            <p:nvPr>
              <p:extLst>
                <p:ext uri="{D42A27DB-BD31-4B8C-83A1-F6EECF244321}">
                  <p14:modId xmlns:p14="http://schemas.microsoft.com/office/powerpoint/2010/main" val="293346102"/>
                </p:ext>
              </p:extLst>
            </p:nvPr>
          </p:nvGraphicFramePr>
          <p:xfrm>
            <a:off x="447675" y="1600200"/>
            <a:ext cx="8477250" cy="3462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765255" y="3622099"/>
              <a:ext cx="1733549" cy="1169551"/>
            </a:xfrm>
            <a:prstGeom prst="rect">
              <a:avLst/>
            </a:prstGeom>
            <a:noFill/>
          </p:spPr>
          <p:txBody>
            <a:bodyPr wrap="square" rtlCol="0">
              <a:spAutoFit/>
            </a:bodyPr>
            <a:lstStyle/>
            <a:p>
              <a:pPr algn="ctr"/>
              <a:r>
                <a:rPr lang="en-US" sz="1400" dirty="0" smtClean="0"/>
                <a:t>New licensure system</a:t>
              </a:r>
            </a:p>
            <a:p>
              <a:pPr algn="ctr"/>
              <a:endParaRPr lang="en-US" sz="1400" dirty="0"/>
            </a:p>
            <a:p>
              <a:pPr algn="ctr"/>
              <a:r>
                <a:rPr lang="en-US" sz="1400" dirty="0" smtClean="0"/>
                <a:t>Transition Resident Educator Program </a:t>
              </a:r>
              <a:endParaRPr lang="en-US" sz="1400" dirty="0"/>
            </a:p>
          </p:txBody>
        </p:sp>
        <p:sp>
          <p:nvSpPr>
            <p:cNvPr id="11" name="TextBox 10"/>
            <p:cNvSpPr txBox="1"/>
            <p:nvPr/>
          </p:nvSpPr>
          <p:spPr>
            <a:xfrm>
              <a:off x="2734469" y="3632532"/>
              <a:ext cx="1312733" cy="1384995"/>
            </a:xfrm>
            <a:prstGeom prst="rect">
              <a:avLst/>
            </a:prstGeom>
            <a:noFill/>
          </p:spPr>
          <p:txBody>
            <a:bodyPr wrap="square" rtlCol="0">
              <a:spAutoFit/>
            </a:bodyPr>
            <a:lstStyle/>
            <a:p>
              <a:pPr algn="ctr"/>
              <a:r>
                <a:rPr lang="en-US" sz="1400" dirty="0" smtClean="0"/>
                <a:t>First Resident Educator License Issued</a:t>
              </a:r>
            </a:p>
            <a:p>
              <a:pPr algn="ctr"/>
              <a:r>
                <a:rPr lang="en-US" sz="1400" dirty="0" smtClean="0"/>
                <a:t>Resident Educator Program Begins</a:t>
              </a:r>
              <a:endParaRPr lang="en-US" sz="1400" dirty="0"/>
            </a:p>
          </p:txBody>
        </p:sp>
        <p:sp>
          <p:nvSpPr>
            <p:cNvPr id="12" name="TextBox 11"/>
            <p:cNvSpPr txBox="1"/>
            <p:nvPr/>
          </p:nvSpPr>
          <p:spPr>
            <a:xfrm>
              <a:off x="3965630" y="3643379"/>
              <a:ext cx="1373031" cy="1169551"/>
            </a:xfrm>
            <a:prstGeom prst="rect">
              <a:avLst/>
            </a:prstGeom>
            <a:noFill/>
          </p:spPr>
          <p:txBody>
            <a:bodyPr wrap="square" rtlCol="0">
              <a:spAutoFit/>
            </a:bodyPr>
            <a:lstStyle/>
            <a:p>
              <a:pPr algn="ctr"/>
              <a:r>
                <a:rPr lang="en-US" sz="1400" dirty="0" smtClean="0"/>
                <a:t>Resident Educator Summative Assessment (RESA) Field Test</a:t>
              </a:r>
              <a:endParaRPr lang="en-US" sz="1400" dirty="0"/>
            </a:p>
          </p:txBody>
        </p:sp>
        <p:sp>
          <p:nvSpPr>
            <p:cNvPr id="13" name="TextBox 12"/>
            <p:cNvSpPr txBox="1"/>
            <p:nvPr/>
          </p:nvSpPr>
          <p:spPr>
            <a:xfrm>
              <a:off x="5338661" y="3651965"/>
              <a:ext cx="919213" cy="1169551"/>
            </a:xfrm>
            <a:prstGeom prst="rect">
              <a:avLst/>
            </a:prstGeom>
            <a:noFill/>
          </p:spPr>
          <p:txBody>
            <a:bodyPr wrap="square" rtlCol="0">
              <a:spAutoFit/>
            </a:bodyPr>
            <a:lstStyle/>
            <a:p>
              <a:pPr algn="ctr"/>
              <a:r>
                <a:rPr lang="en-US" sz="1400" dirty="0" smtClean="0"/>
                <a:t>RESA begins for Year 3 Resident Educators </a:t>
              </a:r>
              <a:endParaRPr lang="en-US" sz="1400" dirty="0"/>
            </a:p>
          </p:txBody>
        </p:sp>
        <p:sp>
          <p:nvSpPr>
            <p:cNvPr id="14" name="TextBox 13"/>
            <p:cNvSpPr txBox="1"/>
            <p:nvPr/>
          </p:nvSpPr>
          <p:spPr>
            <a:xfrm>
              <a:off x="6493540" y="3675227"/>
              <a:ext cx="1093276" cy="1600438"/>
            </a:xfrm>
            <a:prstGeom prst="rect">
              <a:avLst/>
            </a:prstGeom>
            <a:noFill/>
          </p:spPr>
          <p:txBody>
            <a:bodyPr wrap="square" rtlCol="0">
              <a:spAutoFit/>
            </a:bodyPr>
            <a:lstStyle/>
            <a:p>
              <a:pPr algn="ctr"/>
              <a:r>
                <a:rPr lang="en-US" sz="1400" dirty="0" smtClean="0"/>
                <a:t>First cohort of REs finish Year 4 and advance to professional educator license</a:t>
              </a:r>
              <a:endParaRPr lang="en-US" sz="1400" dirty="0"/>
            </a:p>
          </p:txBody>
        </p:sp>
        <p:sp>
          <p:nvSpPr>
            <p:cNvPr id="15" name="TextBox 14"/>
            <p:cNvSpPr txBox="1"/>
            <p:nvPr/>
          </p:nvSpPr>
          <p:spPr>
            <a:xfrm>
              <a:off x="7767587" y="3675227"/>
              <a:ext cx="1124791" cy="1815882"/>
            </a:xfrm>
            <a:prstGeom prst="rect">
              <a:avLst/>
            </a:prstGeom>
            <a:noFill/>
          </p:spPr>
          <p:txBody>
            <a:bodyPr wrap="square" rtlCol="0">
              <a:spAutoFit/>
            </a:bodyPr>
            <a:lstStyle/>
            <a:p>
              <a:pPr algn="ctr"/>
              <a:r>
                <a:rPr lang="en-US" sz="1400" dirty="0" err="1" smtClean="0"/>
                <a:t>StreamlinedResident</a:t>
              </a:r>
              <a:r>
                <a:rPr lang="en-US" sz="1400" dirty="0" smtClean="0"/>
                <a:t> Educator Program continues with over 20,000 REs participating </a:t>
              </a:r>
              <a:endParaRPr lang="en-US" sz="1400" dirty="0"/>
            </a:p>
          </p:txBody>
        </p:sp>
      </p:grpSp>
      <p:sp>
        <p:nvSpPr>
          <p:cNvPr id="16" name="TextBox 15"/>
          <p:cNvSpPr txBox="1"/>
          <p:nvPr/>
        </p:nvSpPr>
        <p:spPr>
          <a:xfrm>
            <a:off x="7983415" y="6435969"/>
            <a:ext cx="820616" cy="369332"/>
          </a:xfrm>
          <a:prstGeom prst="rect">
            <a:avLst/>
          </a:prstGeom>
          <a:noFill/>
        </p:spPr>
        <p:txBody>
          <a:bodyPr wrap="square" rtlCol="0">
            <a:spAutoFit/>
          </a:bodyPr>
          <a:lstStyle/>
          <a:p>
            <a:pPr algn="ctr"/>
            <a:fld id="{35069261-281E-4F77-821B-C472D952B499}"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1391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23925" y="3386932"/>
            <a:ext cx="7162800" cy="1246188"/>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endParaRPr lang="en-US">
              <a:solidFill>
                <a:prstClr val="white"/>
              </a:solidFill>
            </a:endParaRPr>
          </a:p>
        </p:txBody>
      </p:sp>
      <p:sp>
        <p:nvSpPr>
          <p:cNvPr id="26628" name="Content Placeholder 2"/>
          <p:cNvSpPr txBox="1">
            <a:spLocks/>
          </p:cNvSpPr>
          <p:nvPr/>
        </p:nvSpPr>
        <p:spPr bwMode="auto">
          <a:xfrm>
            <a:off x="1149350" y="3509963"/>
            <a:ext cx="67722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71500" indent="-225425"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2pPr>
            <a:lvl3pPr marL="1025525"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3pPr>
            <a:lvl4pPr marL="1490663"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4pPr>
            <a:lvl5pPr marL="1947863"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5pPr>
            <a:lvl6pPr marL="24050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6pPr>
            <a:lvl7pPr marL="28622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7pPr>
            <a:lvl8pPr marL="33194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8pPr>
            <a:lvl9pPr marL="37766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2400" dirty="0">
                <a:solidFill>
                  <a:srgbClr val="000000"/>
                </a:solidFill>
              </a:rPr>
              <a:t>Counseling as determined necessary by the school district or school to ensure participants receive needed professional development</a:t>
            </a:r>
          </a:p>
        </p:txBody>
      </p:sp>
      <p:sp>
        <p:nvSpPr>
          <p:cNvPr id="11" name="Rectangle 10"/>
          <p:cNvSpPr/>
          <p:nvPr/>
        </p:nvSpPr>
        <p:spPr bwMode="auto">
          <a:xfrm>
            <a:off x="923131" y="4640265"/>
            <a:ext cx="7162800" cy="1184463"/>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endParaRPr lang="en-US">
              <a:solidFill>
                <a:prstClr val="white"/>
              </a:solidFill>
            </a:endParaRPr>
          </a:p>
        </p:txBody>
      </p:sp>
      <p:sp>
        <p:nvSpPr>
          <p:cNvPr id="26630" name="Content Placeholder 2"/>
          <p:cNvSpPr txBox="1">
            <a:spLocks/>
          </p:cNvSpPr>
          <p:nvPr/>
        </p:nvSpPr>
        <p:spPr bwMode="auto">
          <a:xfrm>
            <a:off x="1117600" y="4715161"/>
            <a:ext cx="67738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71500" indent="-225425"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2pPr>
            <a:lvl3pPr marL="1025525"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3pPr>
            <a:lvl4pPr marL="1490663"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4pPr>
            <a:lvl5pPr marL="1947863"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5pPr>
            <a:lvl6pPr marL="24050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6pPr>
            <a:lvl7pPr marL="28622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7pPr>
            <a:lvl8pPr marL="33194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8pPr>
            <a:lvl9pPr marL="37766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2400" dirty="0">
                <a:solidFill>
                  <a:srgbClr val="000000"/>
                </a:solidFill>
              </a:rPr>
              <a:t>Measures of appropriate progress which includes the performance-based summative assessment in the third year of the program</a:t>
            </a:r>
          </a:p>
        </p:txBody>
      </p:sp>
      <p:sp>
        <p:nvSpPr>
          <p:cNvPr id="13" name="Rectangle 12"/>
          <p:cNvSpPr/>
          <p:nvPr/>
        </p:nvSpPr>
        <p:spPr bwMode="auto">
          <a:xfrm>
            <a:off x="923925" y="2405062"/>
            <a:ext cx="7162800" cy="974725"/>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endParaRPr lang="en-US">
              <a:solidFill>
                <a:prstClr val="white"/>
              </a:solidFill>
            </a:endParaRPr>
          </a:p>
        </p:txBody>
      </p:sp>
      <p:sp>
        <p:nvSpPr>
          <p:cNvPr id="26632" name="Content Placeholder 2"/>
          <p:cNvSpPr txBox="1">
            <a:spLocks/>
          </p:cNvSpPr>
          <p:nvPr/>
        </p:nvSpPr>
        <p:spPr bwMode="auto">
          <a:xfrm>
            <a:off x="1149350" y="2523523"/>
            <a:ext cx="6772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71500" indent="-225425"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2pPr>
            <a:lvl3pPr marL="1025525"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3pPr>
            <a:lvl4pPr marL="1490663"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4pPr>
            <a:lvl5pPr marL="1947863" indent="-2286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5pPr>
            <a:lvl6pPr marL="24050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6pPr>
            <a:lvl7pPr marL="28622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7pPr>
            <a:lvl8pPr marL="33194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8pPr>
            <a:lvl9pPr marL="3776663" indent="-228600" defTabSz="457200" fontAlgn="base">
              <a:spcBef>
                <a:spcPct val="20000"/>
              </a:spcBef>
              <a:spcAft>
                <a:spcPct val="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2400" dirty="0">
                <a:solidFill>
                  <a:srgbClr val="000000"/>
                </a:solidFill>
              </a:rPr>
              <a:t>Mentoring by teachers for the first two years of the program</a:t>
            </a:r>
          </a:p>
        </p:txBody>
      </p:sp>
      <p:sp>
        <p:nvSpPr>
          <p:cNvPr id="10" name="Title 5"/>
          <p:cNvSpPr txBox="1">
            <a:spLocks/>
          </p:cNvSpPr>
          <p:nvPr/>
        </p:nvSpPr>
        <p:spPr>
          <a:xfrm>
            <a:off x="685800" y="124600"/>
            <a:ext cx="8229600" cy="646331"/>
          </a:xfrm>
          <a:prstGeom prst="rect">
            <a:avLst/>
          </a:prstGeom>
        </p:spPr>
        <p:txBody>
          <a:bodyPr>
            <a:spAutoFit/>
          </a:bodyPr>
          <a:lstStyle>
            <a:lvl1pPr algn="ctr" defTabSz="457200" rtl="0" fontAlgn="base">
              <a:spcBef>
                <a:spcPct val="0"/>
              </a:spcBef>
              <a:spcAft>
                <a:spcPct val="0"/>
              </a:spcAft>
              <a:defRPr sz="4200" b="1" kern="1200">
                <a:solidFill>
                  <a:srgbClr val="C00000"/>
                </a:solidFill>
                <a:latin typeface="Arial"/>
                <a:ea typeface="+mj-ea"/>
                <a:cs typeface="Arial"/>
              </a:defRPr>
            </a:lvl1pPr>
            <a:lvl2pPr algn="ctr" defTabSz="457200" rtl="0" fontAlgn="base">
              <a:spcBef>
                <a:spcPct val="0"/>
              </a:spcBef>
              <a:spcAft>
                <a:spcPct val="0"/>
              </a:spcAft>
              <a:defRPr sz="4200" b="1">
                <a:solidFill>
                  <a:srgbClr val="C00000"/>
                </a:solidFill>
                <a:latin typeface="Arial" panose="020B0604020202020204" pitchFamily="34" charset="0"/>
                <a:cs typeface="Arial" panose="020B0604020202020204" pitchFamily="34" charset="0"/>
              </a:defRPr>
            </a:lvl2pPr>
            <a:lvl3pPr algn="ctr" defTabSz="457200" rtl="0" fontAlgn="base">
              <a:spcBef>
                <a:spcPct val="0"/>
              </a:spcBef>
              <a:spcAft>
                <a:spcPct val="0"/>
              </a:spcAft>
              <a:defRPr sz="4200" b="1">
                <a:solidFill>
                  <a:srgbClr val="C00000"/>
                </a:solidFill>
                <a:latin typeface="Arial" panose="020B0604020202020204" pitchFamily="34" charset="0"/>
                <a:cs typeface="Arial" panose="020B0604020202020204" pitchFamily="34" charset="0"/>
              </a:defRPr>
            </a:lvl3pPr>
            <a:lvl4pPr algn="ctr" defTabSz="457200" rtl="0" fontAlgn="base">
              <a:spcBef>
                <a:spcPct val="0"/>
              </a:spcBef>
              <a:spcAft>
                <a:spcPct val="0"/>
              </a:spcAft>
              <a:defRPr sz="4200" b="1">
                <a:solidFill>
                  <a:srgbClr val="C00000"/>
                </a:solidFill>
                <a:latin typeface="Arial" panose="020B0604020202020204" pitchFamily="34" charset="0"/>
                <a:cs typeface="Arial" panose="020B0604020202020204" pitchFamily="34" charset="0"/>
              </a:defRPr>
            </a:lvl4pPr>
            <a:lvl5pPr algn="ctr" defTabSz="457200" rtl="0" fontAlgn="base">
              <a:spcBef>
                <a:spcPct val="0"/>
              </a:spcBef>
              <a:spcAft>
                <a:spcPct val="0"/>
              </a:spcAft>
              <a:defRPr sz="4200" b="1">
                <a:solidFill>
                  <a:srgbClr val="C00000"/>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200" b="1">
                <a:solidFill>
                  <a:srgbClr val="C00000"/>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200" b="1">
                <a:solidFill>
                  <a:srgbClr val="C00000"/>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200" b="1">
                <a:solidFill>
                  <a:srgbClr val="C00000"/>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200" b="1">
                <a:solidFill>
                  <a:srgbClr val="C00000"/>
                </a:solidFill>
                <a:latin typeface="Arial" panose="020B0604020202020204" pitchFamily="34" charset="0"/>
                <a:cs typeface="Arial" panose="020B0604020202020204" pitchFamily="34" charset="0"/>
              </a:defRPr>
            </a:lvl9pPr>
          </a:lstStyle>
          <a:p>
            <a:pPr algn="l" eaLnBrk="1" hangingPunct="1"/>
            <a:r>
              <a:rPr lang="en-US" altLang="en-US" sz="3600" dirty="0" smtClean="0">
                <a:latin typeface="Arial" panose="020B0604020202020204" pitchFamily="34" charset="0"/>
                <a:cs typeface="Arial" panose="020B0604020202020204" pitchFamily="34" charset="0"/>
              </a:rPr>
              <a:t>Teacher Residency</a:t>
            </a:r>
          </a:p>
        </p:txBody>
      </p:sp>
      <p:sp>
        <p:nvSpPr>
          <p:cNvPr id="12" name="Rectangle 2"/>
          <p:cNvSpPr txBox="1">
            <a:spLocks noChangeArrowheads="1"/>
          </p:cNvSpPr>
          <p:nvPr/>
        </p:nvSpPr>
        <p:spPr bwMode="auto">
          <a:xfrm>
            <a:off x="0" y="9906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14" name="Picture 2" descr="C:\Users\rebecca.schell\Desktop\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914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30934" y="1213049"/>
            <a:ext cx="6290691" cy="95410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A four-year entry-level program for classroom teachers that shall include:</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7983415" y="6435969"/>
            <a:ext cx="820616" cy="369332"/>
          </a:xfrm>
          <a:prstGeom prst="rect">
            <a:avLst/>
          </a:prstGeom>
          <a:noFill/>
        </p:spPr>
        <p:txBody>
          <a:bodyPr wrap="square" rtlCol="0">
            <a:spAutoFit/>
          </a:bodyPr>
          <a:lstStyle/>
          <a:p>
            <a:pPr algn="ctr"/>
            <a:fld id="{6AFEF7B6-8B83-4D05-87C6-4E8736323A33}"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85181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81000" y="1371600"/>
            <a:ext cx="7924800" cy="3581400"/>
          </a:xfrm>
        </p:spPr>
        <p:txBody>
          <a:bodyPr/>
          <a:lstStyle/>
          <a:p>
            <a:pPr algn="ctr" eaLnBrk="1" hangingPunct="1">
              <a:buFontTx/>
              <a:buNone/>
            </a:pPr>
            <a:r>
              <a:rPr lang="en-US" altLang="en-US" dirty="0" smtClean="0">
                <a:cs typeface="Arial" panose="020B0604020202020204" pitchFamily="34" charset="0"/>
              </a:rPr>
              <a:t>Residency</a:t>
            </a:r>
            <a:r>
              <a:rPr lang="en-US" altLang="en-US" sz="2400" dirty="0" smtClean="0">
                <a:cs typeface="Arial" panose="020B0604020202020204" pitchFamily="34" charset="0"/>
              </a:rPr>
              <a:t> is a time to practice, refine and gain </a:t>
            </a:r>
          </a:p>
          <a:p>
            <a:pPr algn="ctr" eaLnBrk="1" hangingPunct="1">
              <a:buFontTx/>
              <a:buNone/>
            </a:pPr>
            <a:r>
              <a:rPr lang="en-US" altLang="en-US" sz="2400" dirty="0" smtClean="0">
                <a:cs typeface="Arial" panose="020B0604020202020204" pitchFamily="34" charset="0"/>
              </a:rPr>
              <a:t>a deeper understanding of the </a:t>
            </a:r>
            <a:r>
              <a:rPr lang="en-US" altLang="en-US" sz="2400" b="1" i="1" dirty="0" smtClean="0">
                <a:cs typeface="Arial" panose="020B0604020202020204" pitchFamily="34" charset="0"/>
              </a:rPr>
              <a:t>art and science </a:t>
            </a:r>
            <a:r>
              <a:rPr lang="en-US" altLang="en-US" sz="2400" dirty="0" smtClean="0">
                <a:cs typeface="Arial" panose="020B0604020202020204" pitchFamily="34" charset="0"/>
              </a:rPr>
              <a:t>of</a:t>
            </a:r>
          </a:p>
          <a:p>
            <a:pPr algn="ctr" eaLnBrk="1" hangingPunct="1">
              <a:buFontTx/>
              <a:buNone/>
            </a:pPr>
            <a:r>
              <a:rPr lang="en-US" altLang="en-US" sz="2400" dirty="0" smtClean="0">
                <a:cs typeface="Arial" panose="020B0604020202020204" pitchFamily="34" charset="0"/>
              </a:rPr>
              <a:t>teaching under the guidance of a certified mentor and</a:t>
            </a:r>
          </a:p>
          <a:p>
            <a:pPr algn="ctr" eaLnBrk="1" hangingPunct="1">
              <a:buFontTx/>
              <a:buNone/>
            </a:pPr>
            <a:r>
              <a:rPr lang="en-US" altLang="en-US" sz="2400" dirty="0" smtClean="0">
                <a:latin typeface="Arial Rounded MT Bold" panose="020F0704030504030204" pitchFamily="34" charset="0"/>
                <a:cs typeface="Aharoni" panose="02010803020104030203" pitchFamily="2" charset="-79"/>
              </a:rPr>
              <a:t>the support </a:t>
            </a:r>
            <a:r>
              <a:rPr lang="en-US" altLang="en-US" sz="2400" dirty="0" smtClean="0">
                <a:cs typeface="Arial" panose="020B0604020202020204" pitchFamily="34" charset="0"/>
              </a:rPr>
              <a:t>of a professional learning community. </a:t>
            </a:r>
          </a:p>
          <a:p>
            <a:pPr eaLnBrk="1" hangingPunct="1">
              <a:buFontTx/>
              <a:buNone/>
            </a:pPr>
            <a:endParaRPr lang="en-US" altLang="en-US" sz="2000" dirty="0" smtClean="0">
              <a:cs typeface="Arial" panose="020B0604020202020204" pitchFamily="34" charset="0"/>
            </a:endParaRPr>
          </a:p>
          <a:p>
            <a:pPr eaLnBrk="1" hangingPunct="1"/>
            <a:endParaRPr lang="en-US" altLang="en-US" sz="2000" dirty="0" smtClean="0"/>
          </a:p>
        </p:txBody>
      </p:sp>
      <p:pic>
        <p:nvPicPr>
          <p:cNvPr id="28675" name="Picture 11" descr="C:\Users\patty.griffin\AppData\Local\Microsoft\Windows\Temporary Internet Files\Content.IE5\09G6883O\MP9004395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36950"/>
            <a:ext cx="3733800" cy="266065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6" name="Title 5"/>
          <p:cNvSpPr>
            <a:spLocks noGrp="1"/>
          </p:cNvSpPr>
          <p:nvPr>
            <p:ph type="title"/>
          </p:nvPr>
        </p:nvSpPr>
        <p:spPr>
          <a:xfrm>
            <a:off x="685800" y="55602"/>
            <a:ext cx="8229600" cy="553998"/>
          </a:xfrm>
        </p:spPr>
        <p:txBody>
          <a:bodyPr>
            <a:spAutoFit/>
          </a:bodyPr>
          <a:lstStyle/>
          <a:p>
            <a:pPr algn="l" eaLnBrk="1" hangingPunct="1"/>
            <a:r>
              <a:rPr lang="en-US" altLang="en-US" sz="3600" b="1" dirty="0" smtClean="0">
                <a:latin typeface="Arial" panose="020B0604020202020204" pitchFamily="34" charset="0"/>
                <a:cs typeface="Arial" panose="020B0604020202020204" pitchFamily="34" charset="0"/>
              </a:rPr>
              <a:t>What is Residency?</a:t>
            </a:r>
          </a:p>
        </p:txBody>
      </p:sp>
      <p:sp>
        <p:nvSpPr>
          <p:cNvPr id="28677" name="Rectangle 2"/>
          <p:cNvSpPr txBox="1">
            <a:spLocks noChangeArrowheads="1"/>
          </p:cNvSpPr>
          <p:nvPr/>
        </p:nvSpPr>
        <p:spPr bwMode="auto">
          <a:xfrm>
            <a:off x="0" y="9906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28678" name="Picture 2" descr="C:\Users\rebecca.schell\Desktop\r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914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83415" y="6435969"/>
            <a:ext cx="820616" cy="369332"/>
          </a:xfrm>
          <a:prstGeom prst="rect">
            <a:avLst/>
          </a:prstGeom>
          <a:noFill/>
        </p:spPr>
        <p:txBody>
          <a:bodyPr wrap="square" rtlCol="0">
            <a:spAutoFit/>
          </a:bodyPr>
          <a:lstStyle/>
          <a:p>
            <a:pPr algn="ctr"/>
            <a:fld id="{0F382B6C-DA88-42BB-9E89-18F1D23A251F}"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5443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7772400" cy="4724400"/>
          </a:xfrm>
        </p:spPr>
        <p:txBody>
          <a:bodyPr rtlCol="0">
            <a:normAutofit/>
          </a:bodyPr>
          <a:lstStyle/>
          <a:p>
            <a:pPr marL="0" algn="ctr" eaLnBrk="1" fontAlgn="auto" hangingPunct="1">
              <a:spcBef>
                <a:spcPct val="0"/>
              </a:spcBef>
              <a:spcAft>
                <a:spcPts val="0"/>
              </a:spcAft>
              <a:buFontTx/>
              <a:buNone/>
              <a:defRPr/>
            </a:pPr>
            <a:r>
              <a:rPr lang="en-US" b="1" dirty="0" smtClean="0">
                <a:latin typeface="Arial" panose="020B0604020202020204" pitchFamily="34" charset="0"/>
                <a:cs typeface="Arial" panose="020B0604020202020204" pitchFamily="34" charset="0"/>
              </a:rPr>
              <a:t>Resident Educator Program: </a:t>
            </a:r>
            <a:r>
              <a:rPr lang="en-US" b="1" i="1" dirty="0" smtClean="0">
                <a:latin typeface="Arial" panose="020B0604020202020204" pitchFamily="34" charset="0"/>
                <a:cs typeface="Arial" panose="020B0604020202020204" pitchFamily="34" charset="0"/>
              </a:rPr>
              <a:t>Foundation</a:t>
            </a:r>
          </a:p>
          <a:p>
            <a:pPr eaLnBrk="1" fontAlgn="auto" hangingPunct="1">
              <a:spcBef>
                <a:spcPct val="0"/>
              </a:spcBef>
              <a:spcAft>
                <a:spcPts val="0"/>
              </a:spcAft>
              <a:buFontTx/>
              <a:buNone/>
              <a:defRPr/>
            </a:pPr>
            <a:endParaRPr lang="en-US" sz="900" b="1" dirty="0" smtClean="0">
              <a:solidFill>
                <a:srgbClr val="C00000"/>
              </a:solidFill>
              <a:latin typeface="Arial" panose="020B0604020202020204" pitchFamily="34" charset="0"/>
              <a:cs typeface="Arial" panose="020B0604020202020204" pitchFamily="34" charset="0"/>
            </a:endParaRPr>
          </a:p>
          <a:p>
            <a:pPr eaLnBrk="1" fontAlgn="auto" hangingPunct="1">
              <a:spcBef>
                <a:spcPct val="0"/>
              </a:spcBef>
              <a:spcAft>
                <a:spcPts val="0"/>
              </a:spcAft>
              <a:buFontTx/>
              <a:buNone/>
              <a:defRPr/>
            </a:pPr>
            <a:endParaRPr lang="en-US" sz="800" b="1" i="1" dirty="0" smtClean="0">
              <a:latin typeface="Arial" panose="020B0604020202020204" pitchFamily="34" charset="0"/>
              <a:cs typeface="Arial" panose="020B0604020202020204" pitchFamily="34" charset="0"/>
            </a:endParaRPr>
          </a:p>
          <a:p>
            <a:pPr marL="548640" indent="-182880" eaLnBrk="1" fontAlgn="auto" hangingPunct="1">
              <a:spcBef>
                <a:spcPts val="0"/>
              </a:spcBef>
              <a:spcAft>
                <a:spcPts val="0"/>
              </a:spcAft>
              <a:buFont typeface="Wingdings" pitchFamily="2" charset="2"/>
              <a:buChar char="§"/>
              <a:defRPr/>
            </a:pPr>
            <a:r>
              <a:rPr lang="en-US" sz="2800" dirty="0" smtClean="0">
                <a:latin typeface="Arial" panose="020B0604020202020204" pitchFamily="34" charset="0"/>
                <a:cs typeface="Arial" panose="020B0604020202020204" pitchFamily="34" charset="0"/>
              </a:rPr>
              <a:t> Ohio Standards for the Teaching Profession</a:t>
            </a:r>
          </a:p>
          <a:p>
            <a:pPr marL="548640" indent="-182880" eaLnBrk="1" fontAlgn="auto" hangingPunct="1">
              <a:spcBef>
                <a:spcPts val="0"/>
              </a:spcBef>
              <a:spcAft>
                <a:spcPts val="0"/>
              </a:spcAft>
              <a:buFont typeface="Wingdings" pitchFamily="2" charset="2"/>
              <a:buChar char="§"/>
              <a:defRPr/>
            </a:pPr>
            <a:r>
              <a:rPr lang="en-US" sz="2800" dirty="0" smtClean="0">
                <a:latin typeface="Arial" panose="020B0604020202020204" pitchFamily="34" charset="0"/>
                <a:cs typeface="Arial" panose="020B0604020202020204" pitchFamily="34" charset="0"/>
              </a:rPr>
              <a:t> Ohio Continuum of Teacher Development</a:t>
            </a:r>
          </a:p>
          <a:p>
            <a:pPr eaLnBrk="1" fontAlgn="auto" hangingPunct="1">
              <a:spcAft>
                <a:spcPts val="0"/>
              </a:spcAft>
              <a:defRPr/>
            </a:pPr>
            <a:endParaRPr lang="en-US" dirty="0">
              <a:latin typeface="Arial" panose="020B0604020202020204" pitchFamily="34" charset="0"/>
              <a:cs typeface="Arial" panose="020B0604020202020204" pitchFamily="34" charset="0"/>
            </a:endParaRPr>
          </a:p>
        </p:txBody>
      </p:sp>
      <p:pic>
        <p:nvPicPr>
          <p:cNvPr id="30723" name="Picture 6"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956050"/>
            <a:ext cx="4035425"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4" name="Title 4"/>
          <p:cNvSpPr>
            <a:spLocks noGrp="1"/>
          </p:cNvSpPr>
          <p:nvPr>
            <p:ph type="title"/>
          </p:nvPr>
        </p:nvSpPr>
        <p:spPr>
          <a:xfrm>
            <a:off x="457200" y="234279"/>
            <a:ext cx="8686800" cy="553998"/>
          </a:xfrm>
        </p:spPr>
        <p:txBody>
          <a:bodyPr/>
          <a:lstStyle/>
          <a:p>
            <a:pPr algn="l" eaLnBrk="1" hangingPunct="1"/>
            <a:r>
              <a:rPr lang="en-US" altLang="en-US" sz="3600" b="1" dirty="0" smtClean="0">
                <a:latin typeface="Arial" panose="020B0604020202020204" pitchFamily="34" charset="0"/>
                <a:cs typeface="Arial" panose="020B0604020202020204" pitchFamily="34" charset="0"/>
              </a:rPr>
              <a:t>Ohio Resident Educator Program</a:t>
            </a:r>
            <a:endParaRPr lang="en-US" altLang="en-US" sz="3600" dirty="0" smtClean="0">
              <a:latin typeface="Arial" panose="020B0604020202020204" pitchFamily="34" charset="0"/>
              <a:cs typeface="Arial" panose="020B0604020202020204" pitchFamily="34" charset="0"/>
            </a:endParaRPr>
          </a:p>
        </p:txBody>
      </p:sp>
      <p:sp>
        <p:nvSpPr>
          <p:cNvPr id="30725" name="Rectangle 2"/>
          <p:cNvSpPr txBox="1">
            <a:spLocks noChangeArrowheads="1"/>
          </p:cNvSpPr>
          <p:nvPr/>
        </p:nvSpPr>
        <p:spPr bwMode="auto">
          <a:xfrm>
            <a:off x="0" y="1219200"/>
            <a:ext cx="9144000" cy="76200"/>
          </a:xfrm>
          <a:prstGeom prst="rect">
            <a:avLst/>
          </a:prstGeom>
          <a:solidFill>
            <a:schemeClr val="tx1"/>
          </a:solidFill>
          <a:ln w="15875">
            <a:solidFill>
              <a:schemeClr val="tx1"/>
            </a:solidFill>
            <a:miter lim="800000"/>
            <a:headEnd/>
            <a:tailEnd/>
          </a:ln>
        </p:spPr>
        <p:txBody>
          <a:bodyPr anchorCtr="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r" eaLnBrk="1" hangingPunct="1">
              <a:spcBef>
                <a:spcPct val="0"/>
              </a:spcBef>
              <a:buFontTx/>
              <a:buNone/>
            </a:pPr>
            <a:r>
              <a:rPr lang="en-US" altLang="en-US" sz="1400" b="1" i="1">
                <a:solidFill>
                  <a:schemeClr val="bg1"/>
                </a:solidFill>
                <a:cs typeface="Times New Roman" panose="02020603050405020304" pitchFamily="18" charset="0"/>
              </a:rPr>
              <a:t>      </a:t>
            </a:r>
            <a:endParaRPr lang="en-US" altLang="en-US" sz="1400" b="1">
              <a:solidFill>
                <a:schemeClr val="bg1"/>
              </a:solidFill>
              <a:cs typeface="Times New Roman" panose="02020603050405020304" pitchFamily="18" charset="0"/>
            </a:endParaRPr>
          </a:p>
        </p:txBody>
      </p:sp>
      <p:pic>
        <p:nvPicPr>
          <p:cNvPr id="30726" name="Picture 2" descr="C:\Users\rebecca.schell\Desktop\r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884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83415" y="6435969"/>
            <a:ext cx="820616" cy="369332"/>
          </a:xfrm>
          <a:prstGeom prst="rect">
            <a:avLst/>
          </a:prstGeom>
          <a:noFill/>
        </p:spPr>
        <p:txBody>
          <a:bodyPr wrap="square" rtlCol="0">
            <a:spAutoFit/>
          </a:bodyPr>
          <a:lstStyle/>
          <a:p>
            <a:pPr algn="ctr"/>
            <a:fld id="{3467917A-44D0-4FF9-ADAF-FF19FB9F98D2}"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0274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5165CA-EDB1-4282-AAE2-869F559BDB93}">
  <ds:schemaRefs>
    <ds:schemaRef ds:uri="http://schemas.microsoft.com/sharepoint/v3/contenttype/forms"/>
  </ds:schemaRefs>
</ds:datastoreItem>
</file>

<file path=customXml/itemProps2.xml><?xml version="1.0" encoding="utf-8"?>
<ds:datastoreItem xmlns:ds="http://schemas.openxmlformats.org/officeDocument/2006/customXml" ds:itemID="{FC48F019-DDD0-4F06-8413-F1F8DD4881E6}">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9657E0E6-26B5-48F9-80F9-11F81F5C4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3120</TotalTime>
  <Words>5942</Words>
  <Application>Microsoft Office PowerPoint</Application>
  <PresentationFormat>On-screen Show (4:3)</PresentationFormat>
  <Paragraphs>696</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Aharoni</vt:lpstr>
      <vt:lpstr>Arial</vt:lpstr>
      <vt:lpstr>Arial Rounded MT Bold</vt:lpstr>
      <vt:lpstr>Calibri</vt:lpstr>
      <vt:lpstr>Palatino Linotype</vt:lpstr>
      <vt:lpstr>Symbol</vt:lpstr>
      <vt:lpstr>Times New Roman</vt:lpstr>
      <vt:lpstr>Wingdings</vt:lpstr>
      <vt:lpstr>Office Theme</vt:lpstr>
      <vt:lpstr>Resident Educator Program</vt:lpstr>
      <vt:lpstr>“How can I be a better educator  tomorrow than I am today?”   </vt:lpstr>
      <vt:lpstr>PowerPoint Presentation</vt:lpstr>
      <vt:lpstr>Ohio’s 4-Tiered Licensure Structure</vt:lpstr>
      <vt:lpstr>Professional Learning </vt:lpstr>
      <vt:lpstr>PowerPoint Presentation</vt:lpstr>
      <vt:lpstr>PowerPoint Presentation</vt:lpstr>
      <vt:lpstr>What is Residency?</vt:lpstr>
      <vt:lpstr>Ohio Resident Educator Program</vt:lpstr>
      <vt:lpstr>Ohio Resident Educator Program</vt:lpstr>
      <vt:lpstr>PowerPoint Presentation</vt:lpstr>
      <vt:lpstr>PowerPoint Presentation</vt:lpstr>
      <vt:lpstr>PowerPoint Presentation</vt:lpstr>
      <vt:lpstr>PowerPoint Presentation</vt:lpstr>
      <vt:lpstr>PowerPoint Presentation</vt:lpstr>
      <vt:lpstr>PowerPoint Presentation</vt:lpstr>
      <vt:lpstr>RESA Implementation</vt:lpstr>
      <vt:lpstr>PowerPoint Presentation</vt:lpstr>
      <vt:lpstr>Resident Educator Support System</vt:lpstr>
      <vt:lpstr>Resident Educator Program Eligibility Requirements</vt:lpstr>
      <vt:lpstr>RE Typical Progression through Residency</vt:lpstr>
      <vt:lpstr>Credit for Teaching Experience</vt:lpstr>
      <vt:lpstr>RE with Credit Progression through Residency</vt:lpstr>
      <vt:lpstr>Resident Educator License Options  </vt:lpstr>
      <vt:lpstr>Resident Educator License: Advance</vt:lpstr>
      <vt:lpstr>Resident Educator License: Extend</vt:lpstr>
      <vt:lpstr>Resident Educator License: Renewal</vt:lpstr>
      <vt:lpstr>Resident Educator   </vt:lpstr>
      <vt:lpstr>Resident Educator: Years 1-2</vt:lpstr>
      <vt:lpstr>Resident Educator: Years 3-4</vt:lpstr>
      <vt:lpstr>What will the PRINCIPAL do to support residency?</vt:lpstr>
      <vt:lpstr>Principal Support</vt:lpstr>
      <vt:lpstr>Principal Support</vt:lpstr>
      <vt:lpstr>PowerPoint Presentation</vt:lpstr>
      <vt:lpstr>Program Coordinator- Plan</vt:lpstr>
      <vt:lpstr>Program Coordinator- Implement</vt:lpstr>
      <vt:lpstr>Program Coordinator-Report</vt:lpstr>
      <vt:lpstr>PowerPoint Presentation</vt:lpstr>
      <vt:lpstr>PowerPoint Presentation</vt:lpstr>
      <vt:lpstr>Mentor</vt:lpstr>
      <vt:lpstr>Mentor: Years 1 &amp; 2</vt:lpstr>
      <vt:lpstr>PowerPoint Presentation</vt:lpstr>
      <vt:lpstr>Facilitator: beginning in Year 3</vt:lpstr>
      <vt:lpstr>Resources to Ensure A Successful   “Journey to Excellence”</vt:lpstr>
      <vt:lpstr>The Challenge for  Resident Educators</vt:lpstr>
      <vt:lpstr>education.ohio.gov</vt:lpstr>
      <vt:lpstr>Social Media</vt:lpstr>
    </vt:vector>
  </TitlesOfParts>
  <Company>Sanger &amp; Eby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Baltrinic,Barbara L</cp:lastModifiedBy>
  <cp:revision>57</cp:revision>
  <cp:lastPrinted>2015-08-18T18:54:19Z</cp:lastPrinted>
  <dcterms:created xsi:type="dcterms:W3CDTF">2013-05-22T22:41:52Z</dcterms:created>
  <dcterms:modified xsi:type="dcterms:W3CDTF">2016-06-03T20:01:46Z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