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9"/>
    <a:srgbClr val="004C9D"/>
    <a:srgbClr val="041E42"/>
    <a:srgbClr val="A89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899FD-F8AE-E443-A2F6-2D3475A27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08" y="1122363"/>
            <a:ext cx="8197385" cy="2387600"/>
          </a:xfrm>
        </p:spPr>
        <p:txBody>
          <a:bodyPr lIns="0" tIns="0" rIns="0" bIns="0" anchor="b">
            <a:noAutofit/>
          </a:bodyPr>
          <a:lstStyle>
            <a:lvl1pPr algn="l">
              <a:defRPr sz="6000" cap="all" spc="75" baseline="0">
                <a:solidFill>
                  <a:srgbClr val="A8996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08" y="3602038"/>
            <a:ext cx="8197385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C8CD65-8B95-6F49-866F-118D605EB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2608" y="5951623"/>
            <a:ext cx="1308085" cy="5587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/>
          <p:nvPr userDrawn="1"/>
        </p:nvCxnSpPr>
        <p:spPr>
          <a:xfrm>
            <a:off x="473308" y="5721180"/>
            <a:ext cx="819738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308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4541801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27, 2024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3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2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A4A43D-6E1F-F544-9C17-7F03890F09FB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82459-1B0A-ED4D-8E2A-B2F5E8F16413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011B8-29CE-4540-9F7B-4E7EC2680332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6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A82D67-8B99-4A4E-AD2C-26851899850A}"/>
              </a:ext>
            </a:extLst>
          </p:cNvPr>
          <p:cNvSpPr/>
          <p:nvPr userDrawn="1"/>
        </p:nvSpPr>
        <p:spPr>
          <a:xfrm>
            <a:off x="1" y="0"/>
            <a:ext cx="3756990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94EC-592F-F747-96CA-B134450792FF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E49C1-5D36-9E45-8FA4-51BCF677C94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5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75D5A-511F-7E45-B9F0-4EE36EB538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13691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79FE-A84B-D04F-851A-61661A8B515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3D79D4-2FE0-604F-B7F6-3004266CD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55384-0657-2D4F-89DB-43B6F745932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8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5AB82-9E26-4D48-B592-8CA72D5474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57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579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581BA-CB62-8944-B758-D71BAA6C5BA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755BC2-15F9-8747-B3AA-AF9CE20F2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3CD532-F17B-E740-B51B-02F6182DD384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6" t="5810" r="795" b="25539"/>
          <a:stretch/>
        </p:blipFill>
        <p:spPr>
          <a:xfrm rot="16200000">
            <a:off x="4127154" y="1841153"/>
            <a:ext cx="6858005" cy="31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7849-F4CC-D543-B821-90B0154A0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5968310" y="0"/>
            <a:ext cx="3175688" cy="15755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31873" y="248504"/>
            <a:ext cx="981075" cy="41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27, 2024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DD08C5-12D6-314D-BB01-F838ADE6620E}"/>
              </a:ext>
            </a:extLst>
          </p:cNvPr>
          <p:cNvSpPr/>
          <p:nvPr userDrawn="1"/>
        </p:nvSpPr>
        <p:spPr>
          <a:xfrm>
            <a:off x="4943" y="0"/>
            <a:ext cx="9139057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B1B761A-27A7-E640-AAA0-157C2096C6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8310" y="0"/>
            <a:ext cx="317569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3308" y="5951622"/>
            <a:ext cx="1087135" cy="46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Department</a:t>
            </a:r>
          </a:p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27, 2024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7EDA7E-9600-A445-BD08-18A82ABED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98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4500" cap="all" spc="75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0298" y="482917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5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1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50" b="1" cap="all" spc="75" baseline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451DA1-6FA8-4E4D-A5F4-77545F145275}"/>
              </a:ext>
            </a:extLst>
          </p:cNvPr>
          <p:cNvCxnSpPr>
            <a:cxnSpLocks/>
          </p:cNvCxnSpPr>
          <p:nvPr userDrawn="1"/>
        </p:nvCxnSpPr>
        <p:spPr>
          <a:xfrm>
            <a:off x="495061" y="5523468"/>
            <a:ext cx="564732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D97C0F9-3EF1-024C-88FF-B7B3D56B3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3" y="2953265"/>
            <a:ext cx="4964456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5400" cap="all" spc="75" baseline="0">
                <a:solidFill>
                  <a:srgbClr val="041E4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503" y="5198586"/>
            <a:ext cx="4964456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04C9D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266" y="2250003"/>
            <a:ext cx="4542235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75" baseline="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6FB1D-2182-9F4E-AC14-7D349148A75A}"/>
              </a:ext>
            </a:extLst>
          </p:cNvPr>
          <p:cNvCxnSpPr>
            <a:cxnSpLocks/>
          </p:cNvCxnSpPr>
          <p:nvPr userDrawn="1"/>
        </p:nvCxnSpPr>
        <p:spPr>
          <a:xfrm>
            <a:off x="496266" y="5892878"/>
            <a:ext cx="4771473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88C09-1C04-D749-9B9A-1954A04E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7861679-0949-EB4A-ACE2-F1813F1B8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34191" y="5091566"/>
            <a:ext cx="475620" cy="593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4226E-17CF-7548-AEF6-B1745AB3B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2976" y="2213555"/>
            <a:ext cx="318050" cy="25788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7157" y="2743843"/>
            <a:ext cx="4949686" cy="2082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EDA355-16BA-4045-AB40-B2E42E52C7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0596CC-E67E-4D43-8335-B5EC617C230E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67BACB3-57D2-274D-AAA8-1235CE8B7D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977466" y="2888628"/>
            <a:ext cx="2929471" cy="3773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DD9963-F0D9-1E47-870E-622FC055FF5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821828" y="6172714"/>
            <a:ext cx="1112214" cy="4751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00E7E4-26A6-9D4E-8217-560389A19CAD}"/>
              </a:ext>
            </a:extLst>
          </p:cNvPr>
          <p:cNvCxnSpPr>
            <a:cxnSpLocks/>
          </p:cNvCxnSpPr>
          <p:nvPr userDrawn="1"/>
        </p:nvCxnSpPr>
        <p:spPr>
          <a:xfrm>
            <a:off x="490298" y="6357554"/>
            <a:ext cx="7242345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B9EB1D-AE07-7246-984D-F4D46B6F5165}"/>
              </a:ext>
            </a:extLst>
          </p:cNvPr>
          <p:cNvSpPr txBox="1"/>
          <p:nvPr userDrawn="1"/>
        </p:nvSpPr>
        <p:spPr>
          <a:xfrm>
            <a:off x="490298" y="6455393"/>
            <a:ext cx="195681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9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4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41E4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cis.gov/i-9" TargetMode="External"/><Relationship Id="rId3" Type="http://schemas.openxmlformats.org/officeDocument/2006/relationships/hyperlink" Target="https://www.ice.gov/sites/default/files/documents/Document/2016/i983.pdf" TargetMode="External"/><Relationship Id="rId7" Type="http://schemas.openxmlformats.org/officeDocument/2006/relationships/hyperlink" Target="https://www.uscis.gov/working-in-the-united-states/temporary-workers/h-1b-specialty-occupations-and-fashion-models/extension-of-post-completion-optional-practical-training-opt-and-f-1-status-for-eligible-students" TargetMode="External"/><Relationship Id="rId2" Type="http://schemas.openxmlformats.org/officeDocument/2006/relationships/hyperlink" Target="https://www.uscis.gov/working-in-the-united-states/students-and-exchange-visitors/optional-practical-training-opt-for-f-1-student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tudyinthestates.dhs.gov/stem-opt-hub/additional-resources/eligible-cip-codes-for-the-stem-opt-extension" TargetMode="External"/><Relationship Id="rId5" Type="http://schemas.openxmlformats.org/officeDocument/2006/relationships/hyperlink" Target="https://www.uscis.gov/working-in-the-united-states/students-and-exchange-visitors/optional-practical-training-extension-for-stem-students-stem-opt" TargetMode="External"/><Relationship Id="rId4" Type="http://schemas.openxmlformats.org/officeDocument/2006/relationships/hyperlink" Target="https://studyinthestates.dhs.gov/stem-opt-hub" TargetMode="External"/><Relationship Id="rId9" Type="http://schemas.openxmlformats.org/officeDocument/2006/relationships/hyperlink" Target="http://www.uscis.gov/i-9-central/70-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e17@uakron.edu" TargetMode="External"/><Relationship Id="rId2" Type="http://schemas.openxmlformats.org/officeDocument/2006/relationships/hyperlink" Target="mailto:jshin@uakron.edu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immigration@uakron.edu" TargetMode="External"/><Relationship Id="rId4" Type="http://schemas.openxmlformats.org/officeDocument/2006/relationships/hyperlink" Target="mailto:nkille@uakr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465669" y="2021751"/>
            <a:ext cx="629391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0" algn="l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+mj-lt"/>
              </a:rPr>
              <a:t>CPT</a:t>
            </a:r>
            <a:r>
              <a:rPr sz="4400" spc="-55" dirty="0">
                <a:latin typeface="+mj-lt"/>
              </a:rPr>
              <a:t> </a:t>
            </a:r>
            <a:r>
              <a:rPr sz="4400" dirty="0">
                <a:latin typeface="+mj-lt"/>
              </a:rPr>
              <a:t>and</a:t>
            </a:r>
            <a:r>
              <a:rPr sz="4400" spc="-55" dirty="0">
                <a:latin typeface="+mj-lt"/>
              </a:rPr>
              <a:t> </a:t>
            </a:r>
            <a:r>
              <a:rPr sz="4400" spc="-20" dirty="0">
                <a:latin typeface="+mj-lt"/>
              </a:rPr>
              <a:t>OPT:</a:t>
            </a:r>
            <a:endParaRPr sz="4400" spc="-10" dirty="0">
              <a:latin typeface="+mj-l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2E328DC-1507-DBE2-96FB-E318B491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5" y="2772433"/>
            <a:ext cx="5226246" cy="1684050"/>
          </a:xfrm>
        </p:spPr>
        <p:txBody>
          <a:bodyPr/>
          <a:lstStyle/>
          <a:p>
            <a:pPr algn="ctr"/>
            <a:r>
              <a:rPr lang="en-US" sz="4400" dirty="0">
                <a:latin typeface="+mn-lt"/>
              </a:rPr>
              <a:t>Information</a:t>
            </a:r>
            <a:r>
              <a:rPr lang="en-US" sz="4400" spc="-114" dirty="0">
                <a:latin typeface="+mn-lt"/>
              </a:rPr>
              <a:t> </a:t>
            </a:r>
            <a:r>
              <a:rPr lang="en-US" sz="4400" dirty="0">
                <a:latin typeface="+mn-lt"/>
              </a:rPr>
              <a:t>for</a:t>
            </a:r>
            <a:r>
              <a:rPr lang="en-US" sz="4400" spc="-105" dirty="0">
                <a:latin typeface="+mn-lt"/>
              </a:rPr>
              <a:t> </a:t>
            </a:r>
            <a:r>
              <a:rPr lang="en-US" sz="4400" spc="-10" dirty="0">
                <a:latin typeface="+mn-lt"/>
              </a:rPr>
              <a:t>Employers</a:t>
            </a:r>
            <a:endParaRPr lang="en-US" sz="440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A03FD1-66AB-C997-B506-A9FAC28DBB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Charva Jackson &amp; Jung Shin</a:t>
            </a:r>
          </a:p>
          <a:p>
            <a:r>
              <a:rPr lang="en-US" dirty="0"/>
              <a:t>International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STEM</a:t>
            </a:r>
            <a:r>
              <a:rPr sz="3200" spc="-50" dirty="0"/>
              <a:t> </a:t>
            </a:r>
            <a:r>
              <a:rPr sz="3200" dirty="0"/>
              <a:t>OPT</a:t>
            </a:r>
            <a:r>
              <a:rPr sz="3200" spc="-50" dirty="0"/>
              <a:t> </a:t>
            </a:r>
            <a:r>
              <a:rPr sz="3200" dirty="0"/>
              <a:t>Reporting</a:t>
            </a:r>
            <a:r>
              <a:rPr sz="3200" spc="-60" dirty="0"/>
              <a:t> </a:t>
            </a:r>
            <a:r>
              <a:rPr sz="3200" spc="-10" dirty="0"/>
              <a:t>Requirements</a:t>
            </a:r>
            <a:endParaRPr sz="3200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F32A840-3953-A66E-4AB8-6942FFDC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98174"/>
            <a:ext cx="3247214" cy="82391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Student reporting</a:t>
            </a:r>
          </a:p>
          <a:p>
            <a:endParaRPr lang="en-US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38EC4C3E-03B7-74BA-FF23-CAD093567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866" y="1743456"/>
            <a:ext cx="4365165" cy="4538472"/>
          </a:xfrm>
        </p:spPr>
        <p:txBody>
          <a:bodyPr/>
          <a:lstStyle/>
          <a:p>
            <a:pPr marL="171450" lvl="1" indent="-171450">
              <a:lnSpc>
                <a:spcPct val="100000"/>
              </a:lnSpc>
              <a:spcBef>
                <a:spcPts val="0"/>
              </a:spcBef>
              <a:tabLst>
                <a:tab pos="755015" algn="l"/>
              </a:tabLst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Every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6-months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tabLst>
                <a:tab pos="755015" algn="l"/>
              </a:tabLst>
              <a:defRPr/>
            </a:pP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One-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year</a:t>
            </a:r>
            <a:r>
              <a:rPr kumimoji="0" lang="en-US" sz="1300" b="1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evaluation</a:t>
            </a:r>
            <a:r>
              <a:rPr kumimoji="0" lang="en-US" sz="1300" b="1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(employer</a:t>
            </a:r>
            <a:r>
              <a:rPr kumimoji="0" lang="en-US" sz="1300" b="1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sign)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 reporting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Every 6-months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One-year evaluation (employer must sign)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Page 5 of the I-983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 reporting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If employment ends earlier than STEM OPT end date, employer must report this to the DSO by sending email within 5 days of termination date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Material changes or Modifications to I-983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if material changes to the training plan, then employer and student complete new I-983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Examples of material changes: change of EIN number, decrease in work hours or compensation, etc.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 must sign ‘one-year evaluation’ and ‘final evaluation’ (page 5 of the I-983)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 site visits- Department of Homeland Security may perform site visit to employer location</a:t>
            </a: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Page</a:t>
            </a:r>
            <a:r>
              <a:rPr kumimoji="0" lang="en-US" sz="13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5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3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13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983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endParaRPr lang="en-US" sz="130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21EB736-1804-0DF3-749C-19C50244E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0994" y="1651160"/>
            <a:ext cx="2457450" cy="559117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Employer reporting</a:t>
            </a:r>
          </a:p>
          <a:p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F23622A2-855C-9B22-9E2F-92B055A78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43456"/>
            <a:ext cx="3887391" cy="3889757"/>
          </a:xfrm>
        </p:spPr>
        <p:txBody>
          <a:bodyPr/>
          <a:lstStyle/>
          <a:p>
            <a:pPr marL="171450" marR="320040" lvl="1" indent="-171450">
              <a:lnSpc>
                <a:spcPct val="99400"/>
              </a:lnSpc>
              <a:spcBef>
                <a:spcPts val="0"/>
              </a:spcBef>
              <a:tabLst>
                <a:tab pos="755650" algn="l"/>
              </a:tabLst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If</a:t>
            </a:r>
            <a:r>
              <a:rPr kumimoji="0" lang="en-US" sz="1300" b="1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employment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ends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earlier</a:t>
            </a:r>
            <a:r>
              <a:rPr kumimoji="0" lang="en-US" sz="1300" b="1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than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STEM</a:t>
            </a:r>
            <a:r>
              <a:rPr kumimoji="0" lang="en-US" sz="1300" b="1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end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date,</a:t>
            </a:r>
            <a:r>
              <a:rPr kumimoji="0" lang="en-US" sz="1300" b="1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300" b="1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must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report</a:t>
            </a:r>
            <a:r>
              <a:rPr kumimoji="0" lang="en-US" sz="1300" b="1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this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1300" b="1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DSO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by</a:t>
            </a:r>
            <a:r>
              <a:rPr kumimoji="0" lang="en-US" sz="1300" b="1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sending</a:t>
            </a:r>
            <a:r>
              <a:rPr kumimoji="0" lang="en-US" sz="1300" b="1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email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within</a:t>
            </a:r>
            <a:r>
              <a:rPr kumimoji="0" lang="en-US" sz="1300" b="1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5</a:t>
            </a:r>
            <a:r>
              <a:rPr kumimoji="0" lang="en-US" sz="1300" b="1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days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termination </a:t>
            </a:r>
            <a:r>
              <a:rPr kumimoji="0" lang="en-US" sz="1300" b="1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date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tabLst>
                <a:tab pos="755015" algn="l"/>
              </a:tabLst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Material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changes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or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Modifications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300" b="1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1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300" b="1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983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628650" lvl="3" indent="-171450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lang="en-US" sz="1300" kern="0" dirty="0">
                <a:solidFill>
                  <a:srgbClr val="041E42"/>
                </a:solidFill>
                <a:latin typeface="+mn-lt"/>
                <a:cs typeface="Tahoma"/>
              </a:rPr>
              <a:t>I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material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changes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training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plan,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then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300" b="0" i="0" u="none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complete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new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983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628650" marR="518159" lvl="3" indent="-171450">
              <a:lnSpc>
                <a:spcPct val="101400"/>
              </a:lnSpc>
              <a:spcBef>
                <a:spcPts val="0"/>
              </a:spcBef>
              <a:buClr>
                <a:srgbClr val="FFCC66"/>
              </a:buClr>
              <a:tabLst>
                <a:tab pos="11550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Examples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material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changes: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change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EIN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number,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decrease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in</a:t>
            </a:r>
            <a:r>
              <a:rPr kumimoji="0" lang="en-US" sz="1300" b="0" i="0" u="none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work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hours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or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compensation,</a:t>
            </a:r>
            <a:r>
              <a:rPr kumimoji="0" lang="en-US" sz="1300" b="0" i="0" u="none" strike="noStrike" kern="0" cap="none" spc="-9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etc.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171450" marR="81915" lvl="1" indent="-171450">
              <a:lnSpc>
                <a:spcPct val="102200"/>
              </a:lnSpc>
              <a:spcBef>
                <a:spcPts val="0"/>
              </a:spcBef>
              <a:tabLst>
                <a:tab pos="755650" algn="l"/>
                <a:tab pos="5498465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sign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‘one-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year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evaluation’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r>
              <a:rPr lang="en-US" sz="1300" kern="0" dirty="0">
                <a:solidFill>
                  <a:srgbClr val="041E42"/>
                </a:solidFill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‘final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evaluation’</a:t>
            </a:r>
            <a:r>
              <a:rPr kumimoji="0" lang="en-US" sz="1300" b="0" i="0" u="none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(page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5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5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I-</a:t>
            </a:r>
            <a:r>
              <a:rPr kumimoji="0" lang="en-US" sz="13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983)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R="419734" lvl="1">
              <a:lnSpc>
                <a:spcPct val="100000"/>
              </a:lnSpc>
              <a:spcBef>
                <a:spcPts val="0"/>
              </a:spcBef>
              <a:buClr>
                <a:srgbClr val="FFCC66"/>
              </a:buClr>
              <a:buSzPct val="80000"/>
              <a:tabLst>
                <a:tab pos="355600" algn="l"/>
                <a:tab pos="2663190" algn="l"/>
              </a:tabLst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site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visits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-</a:t>
            </a:r>
            <a:r>
              <a:rPr kumimoji="0" lang="en-US" sz="1300" b="0" i="0" u="none" strike="noStrike" kern="0" cap="none" spc="-5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Department</a:t>
            </a:r>
            <a:r>
              <a:rPr kumimoji="0" lang="en-US" sz="1300" b="0" i="0" u="none" strike="noStrike" kern="0" cap="none" spc="-5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Homeland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Security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may</a:t>
            </a:r>
            <a:r>
              <a:rPr kumimoji="0" lang="en-US" sz="13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perform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site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visit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3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3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3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location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24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Cap-</a:t>
            </a:r>
            <a:r>
              <a:rPr dirty="0"/>
              <a:t>Gap</a:t>
            </a:r>
            <a:r>
              <a:rPr spc="-30" dirty="0"/>
              <a:t> </a:t>
            </a:r>
            <a:r>
              <a:rPr dirty="0"/>
              <a:t>Extension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25" dirty="0"/>
              <a:t>OPT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325EE7EE-89EF-913D-8A88-313C353EC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46" y="1578737"/>
            <a:ext cx="7886700" cy="4351338"/>
          </a:xfrm>
        </p:spPr>
        <p:txBody>
          <a:bodyPr/>
          <a:lstStyle/>
          <a:p>
            <a:pPr marL="367665" marR="0" lvl="0" indent="-342265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6766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Related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transition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1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status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H-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1B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work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visa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68300" marR="17780" lvl="0" indent="-342900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6830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Eligible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when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expires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before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H-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1B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status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begins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(on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October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1</a:t>
            </a:r>
            <a:r>
              <a:rPr kumimoji="0" lang="en-US" sz="2800" b="0" i="0" u="none" strike="noStrike" kern="0" cap="none" spc="0" normalizeH="0" baseline="24305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</a:t>
            </a:r>
            <a:r>
              <a:rPr kumimoji="0" lang="en-US" sz="2800" b="0" i="0" u="none" strike="noStrike" kern="0" cap="none" spc="322" normalizeH="0" baseline="24305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68300" marR="767715" lvl="0" indent="-342900" defTabSz="914400" eaLnBrk="1" fontAlgn="auto" latinLnBrk="0" hangingPunct="1">
              <a:lnSpc>
                <a:spcPct val="99200"/>
              </a:lnSpc>
              <a:spcBef>
                <a:spcPts val="64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6830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For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Fiscal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Year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2024,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extends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or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STEM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9/30/2024.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H-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1B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employment,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if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approved,</a:t>
            </a:r>
            <a:r>
              <a:rPr kumimoji="0" lang="en-US" sz="28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begins 10/1/2024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68300" marR="221615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6830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Student’s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SEVIS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record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automatically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updated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and</a:t>
            </a:r>
            <a:r>
              <a:rPr kumimoji="0" lang="en-US" sz="2800" b="0" i="0" u="none" strike="noStrike" kern="0" cap="none" spc="-5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new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I-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20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can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be</a:t>
            </a: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printed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to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show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the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Tahoma"/>
                <a:cs typeface="Tahoma"/>
              </a:rPr>
              <a:t>extension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Tahoma"/>
              <a:cs typeface="Tahom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Useful</a:t>
            </a:r>
            <a:r>
              <a:rPr spc="-60" dirty="0"/>
              <a:t> </a:t>
            </a:r>
            <a:r>
              <a:rPr spc="-10" dirty="0"/>
              <a:t>Websites</a:t>
            </a:r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45B7A8EE-4A90-4DDB-6F52-D14EDAA1C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FFCC66"/>
              </a:buClr>
              <a:buSzPct val="77777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USCIS</a:t>
            </a:r>
            <a:r>
              <a:rPr kumimoji="0" lang="en-US" sz="1600" b="0" i="0" u="sng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OPT</a:t>
            </a:r>
            <a:r>
              <a:rPr kumimoji="0" lang="en-US" sz="1600" b="0" i="0" u="sng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for</a:t>
            </a:r>
            <a:r>
              <a:rPr kumimoji="0" lang="en-US" sz="1600" b="0" i="0" u="sng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F-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1</a:t>
            </a:r>
            <a:r>
              <a:rPr kumimoji="0" lang="en-US" sz="1600" b="0" i="0" u="sng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2"/>
              </a:rPr>
              <a:t>Students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rgbClr val="FFCC66"/>
              </a:buClr>
              <a:buSzPct val="77777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STEM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3"/>
              </a:rPr>
              <a:t>I-</a:t>
            </a:r>
            <a:r>
              <a:rPr kumimoji="0" lang="en-US" sz="1600" b="0" i="0" u="sng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3"/>
              </a:rPr>
              <a:t>983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Study</a:t>
            </a:r>
            <a:r>
              <a:rPr kumimoji="0" lang="en-US" sz="1600" b="0" i="0" u="sng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in</a:t>
            </a:r>
            <a:r>
              <a:rPr kumimoji="0" lang="en-US" sz="1600" b="0" i="0" u="sng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the</a:t>
            </a:r>
            <a:r>
              <a:rPr kumimoji="0" lang="en-US" sz="1600" b="0" i="0" u="sng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4"/>
              </a:rPr>
              <a:t>States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USCIS</a:t>
            </a:r>
            <a:r>
              <a:rPr kumimoji="0" lang="en-US" sz="1600" b="0" i="0" u="sng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OPT</a:t>
            </a:r>
            <a:r>
              <a:rPr kumimoji="0" lang="en-US" sz="1600" b="0" i="0" u="sng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Extension</a:t>
            </a:r>
            <a:r>
              <a:rPr kumimoji="0" lang="en-US" sz="1600" b="0" i="0" u="sng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for</a:t>
            </a:r>
            <a:r>
              <a:rPr kumimoji="0" lang="en-US" sz="1600" b="0" i="0" u="sng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STEM</a:t>
            </a:r>
            <a:r>
              <a:rPr kumimoji="0" lang="en-US" sz="1600" b="0" i="0" u="sng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5"/>
              </a:rPr>
              <a:t>Students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STEM</a:t>
            </a:r>
            <a:r>
              <a:rPr kumimoji="0" lang="en-US" sz="1600" b="0" i="0" u="sng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Designated</a:t>
            </a:r>
            <a:r>
              <a:rPr kumimoji="0" lang="en-US" sz="1600" b="0" i="0" u="sng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Degree</a:t>
            </a:r>
            <a:r>
              <a:rPr kumimoji="0" lang="en-US" sz="1600" b="0" i="0" u="sng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Program</a:t>
            </a:r>
            <a:r>
              <a:rPr kumimoji="0" lang="en-US" sz="1600" b="0" i="0" u="sng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 </a:t>
            </a:r>
            <a:r>
              <a:rPr kumimoji="0" lang="en-US" sz="1600" b="0" i="0" u="sng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6"/>
              </a:rPr>
              <a:t>List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rgbClr val="FFCC66"/>
              </a:buClr>
              <a:buSzPct val="77777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Cap-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Gap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Extension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USCIS</a:t>
            </a:r>
            <a:r>
              <a:rPr kumimoji="0" lang="en-US" sz="1600" b="0" i="0" u="sng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-</a:t>
            </a:r>
            <a:r>
              <a:rPr kumimoji="0" lang="en-US" sz="1600" b="0" i="0" u="sng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Cap</a:t>
            </a:r>
            <a:r>
              <a:rPr kumimoji="0" lang="en-US" sz="1600" b="0" i="0" u="sng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Gap</a:t>
            </a:r>
            <a:r>
              <a:rPr kumimoji="0" lang="en-US" sz="1600" b="0" i="0" u="sng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7"/>
              </a:rPr>
              <a:t>Extension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rgbClr val="FFCC66"/>
              </a:buClr>
              <a:buSzPct val="77777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Form</a:t>
            </a:r>
            <a:r>
              <a:rPr kumimoji="0" lang="en-US" sz="1800" b="0" i="0" u="none" strike="noStrike" kern="0" cap="none" spc="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</a:t>
            </a:r>
            <a:r>
              <a:rPr kumimoji="0" lang="en-US" sz="1800" b="0" i="0" u="none" strike="noStrike" kern="0" cap="none" spc="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</a:rPr>
              <a:t>https://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www.uscis.gov/i-</a:t>
            </a:r>
            <a:r>
              <a:rPr kumimoji="0" lang="en-US" sz="1600" b="0" i="0" u="sng" strike="noStrike" kern="0" cap="none" spc="-6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650" marR="5080" lvl="1" indent="-285750" defTabSz="914400" eaLnBrk="1" fontAlgn="auto" latinLnBrk="0" hangingPunct="1">
              <a:lnSpc>
                <a:spcPts val="19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6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Evidence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immigration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status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</a:rPr>
              <a:t>https://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www.uscis.gov/i-9-central/70-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600" b="0" i="0" u="sng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>
                  <a:solidFill>
                    <a:srgbClr val="FFCC66"/>
                  </a:solidFill>
                </a:uFill>
                <a:latin typeface="+mn-lt"/>
                <a:cs typeface="Tahoma"/>
              </a:rPr>
              <a:t>evidence-status-certain-categories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4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contact</a:t>
            </a:r>
            <a:r>
              <a:rPr spc="-35" dirty="0"/>
              <a:t> </a:t>
            </a:r>
            <a:r>
              <a:rPr dirty="0"/>
              <a:t>about</a:t>
            </a:r>
            <a:r>
              <a:rPr spc="-35" dirty="0"/>
              <a:t> </a:t>
            </a:r>
            <a:r>
              <a:rPr spc="-10" dirty="0"/>
              <a:t>CPT/OPT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sz="half" idx="1"/>
          </p:nvPr>
        </p:nvSpPr>
        <p:spPr>
          <a:xfrm>
            <a:off x="628650" y="1578737"/>
            <a:ext cx="3886200" cy="47865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Font typeface="Arial"/>
              <a:buChar char="■"/>
              <a:tabLst>
                <a:tab pos="354965" algn="l"/>
              </a:tabLst>
            </a:pPr>
            <a:r>
              <a:rPr dirty="0"/>
              <a:t>Main</a:t>
            </a:r>
            <a:r>
              <a:rPr spc="-55" dirty="0"/>
              <a:t> </a:t>
            </a:r>
            <a:r>
              <a:rPr spc="-10" dirty="0"/>
              <a:t>Contacts:</a:t>
            </a:r>
            <a:endParaRPr lang="en-US" spc="-10" dirty="0"/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spc="-10" dirty="0"/>
              <a:t>Jung Shin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spc="-10" dirty="0"/>
              <a:t>Assistant Director of Immigration Services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spc="-10" dirty="0"/>
              <a:t>PDSO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spc="-10" dirty="0">
                <a:hlinkClick r:id="rId2"/>
              </a:rPr>
              <a:t>jshin@uakron.edu</a:t>
            </a:r>
            <a:endParaRPr lang="en-US" sz="1800" spc="-10" dirty="0"/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endParaRPr lang="en-US" spc="-10" dirty="0"/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2000" spc="-10" dirty="0"/>
              <a:t>Charva  Jackson 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2000" spc="-10" dirty="0"/>
              <a:t>Associate Director of International Student Services &amp; Support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2000" spc="-10" dirty="0"/>
              <a:t>DSO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2000" spc="-10" dirty="0">
                <a:hlinkClick r:id="rId3"/>
              </a:rPr>
              <a:t>cre17@uakron.edu</a:t>
            </a:r>
            <a:r>
              <a:rPr lang="en-US" sz="2000" spc="-10" dirty="0"/>
              <a:t> </a:t>
            </a:r>
            <a:endParaRPr sz="2000" spc="-10" dirty="0"/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endParaRPr lang="en-US" sz="1000" spc="-1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2E037F1-C565-8FEB-157C-DAE949E81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78737"/>
            <a:ext cx="3886200" cy="4639183"/>
          </a:xfrm>
        </p:spPr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Font typeface="Arial"/>
              <a:buChar char="■"/>
              <a:tabLst>
                <a:tab pos="354965" algn="l"/>
              </a:tabLst>
            </a:pPr>
            <a:r>
              <a:rPr lang="en-US" sz="2800" spc="-10" dirty="0"/>
              <a:t>Alternate contact:</a:t>
            </a:r>
          </a:p>
          <a:p>
            <a:pPr marL="12700" indent="0"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600" spc="-10" dirty="0"/>
              <a:t>Nicola Kille</a:t>
            </a:r>
          </a:p>
          <a:p>
            <a:pPr marL="12700" indent="0"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600" spc="-10" dirty="0"/>
              <a:t>Executive Director</a:t>
            </a:r>
          </a:p>
          <a:p>
            <a:pPr marL="12700" indent="0"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600" spc="-10" dirty="0"/>
              <a:t>International Education Administration</a:t>
            </a:r>
          </a:p>
          <a:p>
            <a:pPr marL="12700" indent="0"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600" spc="-10" dirty="0"/>
              <a:t>DSO</a:t>
            </a:r>
          </a:p>
          <a:p>
            <a:pPr marL="12700" indent="0"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600" spc="-10" dirty="0">
                <a:hlinkClick r:id="rId4"/>
              </a:rPr>
              <a:t>nkille@uakron.edu</a:t>
            </a:r>
            <a:r>
              <a:rPr lang="en-US" sz="1600" spc="-10" dirty="0"/>
              <a:t> </a:t>
            </a:r>
          </a:p>
          <a:p>
            <a:pPr marL="12700" indent="0"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endParaRPr lang="en-US" sz="1600" spc="-10" dirty="0"/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b="1" spc="-10" dirty="0">
                <a:latin typeface="+mn-lt"/>
              </a:rPr>
              <a:t>International Center </a:t>
            </a:r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b="1" spc="-10" dirty="0">
                <a:latin typeface="+mn-lt"/>
              </a:rPr>
              <a:t>The University of Akron</a:t>
            </a:r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b="1" spc="-10" dirty="0">
                <a:latin typeface="+mn-lt"/>
              </a:rPr>
              <a:t>Simmons Hall 205, Akron OH </a:t>
            </a:r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b="1" spc="-10">
                <a:latin typeface="+mn-lt"/>
              </a:rPr>
              <a:t>44325-4724 </a:t>
            </a:r>
            <a:endParaRPr lang="en-US" sz="1800" b="1" spc="-10" dirty="0">
              <a:latin typeface="+mn-lt"/>
            </a:endParaRPr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b="1" spc="-10" dirty="0">
                <a:latin typeface="+mn-lt"/>
              </a:rPr>
              <a:t>Phone: (330) 972-6349</a:t>
            </a:r>
          </a:p>
          <a:p>
            <a:pPr marL="12700" indent="0" algn="ctr">
              <a:lnSpc>
                <a:spcPct val="100000"/>
              </a:lnSpc>
              <a:spcBef>
                <a:spcPts val="585"/>
              </a:spcBef>
              <a:buClr>
                <a:srgbClr val="FFCC66"/>
              </a:buClr>
              <a:buSzPct val="79166"/>
              <a:buNone/>
              <a:tabLst>
                <a:tab pos="354965" algn="l"/>
              </a:tabLst>
            </a:pPr>
            <a:r>
              <a:rPr lang="en-US" sz="1800" b="1" spc="-10" dirty="0">
                <a:latin typeface="+mn-lt"/>
                <a:hlinkClick r:id="rId5"/>
              </a:rPr>
              <a:t>immigration@uakron.edu</a:t>
            </a:r>
            <a:endParaRPr lang="en-US" sz="1800" b="1" spc="-1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810" y="320527"/>
            <a:ext cx="7886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087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Important</a:t>
            </a:r>
            <a:r>
              <a:rPr sz="4000" spc="-175" dirty="0"/>
              <a:t> </a:t>
            </a:r>
            <a:r>
              <a:rPr sz="4000" spc="-10" dirty="0"/>
              <a:t>Terms</a:t>
            </a:r>
          </a:p>
        </p:txBody>
      </p:sp>
      <p:graphicFrame>
        <p:nvGraphicFramePr>
          <p:cNvPr id="62" name="Content Placeholder 61">
            <a:extLst>
              <a:ext uri="{FF2B5EF4-FFF2-40B4-BE49-F238E27FC236}">
                <a16:creationId xmlns:a16="http://schemas.microsoft.com/office/drawing/2014/main" id="{7AC597EC-3C70-85BF-976C-46CE2F4AF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31232"/>
              </p:ext>
            </p:extLst>
          </p:nvPr>
        </p:nvGraphicFramePr>
        <p:xfrm>
          <a:off x="547497" y="1024128"/>
          <a:ext cx="8323326" cy="52562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96287">
                  <a:extLst>
                    <a:ext uri="{9D8B030D-6E8A-4147-A177-3AD203B41FA5}">
                      <a16:colId xmlns:a16="http://schemas.microsoft.com/office/drawing/2014/main" val="1007095450"/>
                    </a:ext>
                  </a:extLst>
                </a:gridCol>
                <a:gridCol w="6027039">
                  <a:extLst>
                    <a:ext uri="{9D8B030D-6E8A-4147-A177-3AD203B41FA5}">
                      <a16:colId xmlns:a16="http://schemas.microsoft.com/office/drawing/2014/main" val="4222597479"/>
                    </a:ext>
                  </a:extLst>
                </a:gridCol>
              </a:tblGrid>
              <a:tr h="483108">
                <a:tc>
                  <a:txBody>
                    <a:bodyPr/>
                    <a:lstStyle/>
                    <a:p>
                      <a:r>
                        <a:rPr lang="en-US" b="1" dirty="0"/>
                        <a:t>Form I-20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“Certificate of Eligibility for Nonimmigrant Student Status” document that shows the student’s details and eligibility regarding their F-1 status.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746087"/>
                  </a:ext>
                </a:extLst>
              </a:tr>
              <a:tr h="775716">
                <a:tc>
                  <a:txBody>
                    <a:bodyPr/>
                    <a:lstStyle/>
                    <a:p>
                      <a:r>
                        <a:rPr lang="en-US" b="1" dirty="0"/>
                        <a:t>F-1 Student visa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Nonimmigrant visa for study in the 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63175"/>
                  </a:ext>
                </a:extLst>
              </a:tr>
              <a:tr h="775716">
                <a:tc>
                  <a:txBody>
                    <a:bodyPr/>
                    <a:lstStyle/>
                    <a:p>
                      <a:r>
                        <a:rPr lang="en-US" b="1" dirty="0"/>
                        <a:t>SEVIS (Student and Exchange Visitor Information System)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Online database used by the Department of Homeland Security and Department of State to monitor international students and exchange visitors in the US.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76401"/>
                  </a:ext>
                </a:extLst>
              </a:tr>
              <a:tr h="775716">
                <a:tc>
                  <a:txBody>
                    <a:bodyPr/>
                    <a:lstStyle/>
                    <a:p>
                      <a:r>
                        <a:rPr lang="en-US" b="1" dirty="0"/>
                        <a:t>DSO – Designated School Official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Certain University staff members with access to SEVIS. Only DSOs are allowed to update a student’s SEVIS record/I-20.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7424"/>
                  </a:ext>
                </a:extLst>
              </a:tr>
              <a:tr h="775716">
                <a:tc>
                  <a:txBody>
                    <a:bodyPr/>
                    <a:lstStyle/>
                    <a:p>
                      <a:r>
                        <a:rPr lang="en-US" b="1" dirty="0"/>
                        <a:t>USCIS (United States Citizenship and Immigration Services)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government agency that adjudicates applications for immigration benefits such as Optional Practical Training (OPT) employment authorization and changes of visa status.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736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225108"/>
            <a:ext cx="78867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696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spc="-20" dirty="0"/>
              <a:t>CPT?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FF893FC-4E21-0105-63CA-E189A87E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4145"/>
            <a:ext cx="7886700" cy="4351338"/>
          </a:xfrm>
        </p:spPr>
        <p:txBody>
          <a:bodyPr/>
          <a:lstStyle/>
          <a:p>
            <a:r>
              <a:rPr lang="en-US" sz="2400" dirty="0">
                <a:solidFill>
                  <a:srgbClr val="FFF7E9"/>
                </a:solidFill>
                <a:latin typeface="+mn-lt"/>
              </a:rPr>
              <a:t>CPT (Curricular Practical Training) is an integral part of the established curriculum which allows students to engage in training that is required or optional. These include internships, externships, co-ops, or practicums.</a:t>
            </a:r>
          </a:p>
          <a:p>
            <a:r>
              <a:rPr lang="en-US" sz="2400" dirty="0">
                <a:solidFill>
                  <a:srgbClr val="FFF7E9"/>
                </a:solidFill>
                <a:latin typeface="+mn-lt"/>
              </a:rPr>
              <a:t>CPT is done DURING the student’s degree program (before graduation).</a:t>
            </a:r>
          </a:p>
          <a:p>
            <a:r>
              <a:rPr lang="en-US" sz="2400" dirty="0">
                <a:solidFill>
                  <a:srgbClr val="FFF7E9"/>
                </a:solidFill>
                <a:latin typeface="+mn-lt"/>
              </a:rPr>
              <a:t>CPT generally follows semester dates and is authorized semester by semester.</a:t>
            </a:r>
          </a:p>
          <a:p>
            <a:r>
              <a:rPr lang="en-US" sz="2400" dirty="0">
                <a:solidFill>
                  <a:srgbClr val="FFF7E9"/>
                </a:solidFill>
                <a:latin typeface="+mn-lt"/>
              </a:rPr>
              <a:t>Student is still in F-1 visa status.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2945">
              <a:lnSpc>
                <a:spcPct val="100000"/>
              </a:lnSpc>
              <a:spcBef>
                <a:spcPts val="100"/>
              </a:spcBef>
            </a:pPr>
            <a:r>
              <a:rPr dirty="0"/>
              <a:t>CPT</a:t>
            </a:r>
            <a:r>
              <a:rPr spc="-35" dirty="0"/>
              <a:t> </a:t>
            </a:r>
            <a:r>
              <a:rPr spc="-10" dirty="0"/>
              <a:t>Regulations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7671" y="1554798"/>
            <a:ext cx="7576820" cy="37484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935355" lvl="0" indent="-342900" defTabSz="91440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experience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“integral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part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of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established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curriculum”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355600" marR="5080" lvl="0" indent="-342900" defTabSz="914400" eaLnBrk="1" fontAlgn="auto" latinLnBrk="0" hangingPunct="1">
              <a:lnSpc>
                <a:spcPct val="100800"/>
              </a:lnSpc>
              <a:spcBef>
                <a:spcPts val="480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offered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through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cooperative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agreement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between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University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employer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job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offer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letter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meets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this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requirement.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Job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offer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letter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must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include: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Supervisor’s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name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Start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and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end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dates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(generally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matching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semester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dates)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Hours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per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week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Job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description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location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dirty="0"/>
              <a:t>CPT</a:t>
            </a:r>
            <a:r>
              <a:rPr spc="-90" dirty="0"/>
              <a:t> </a:t>
            </a:r>
            <a:r>
              <a:rPr dirty="0"/>
              <a:t>Regulations,</a:t>
            </a:r>
            <a:r>
              <a:rPr spc="-8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28650" y="1690689"/>
            <a:ext cx="8017509" cy="36283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204470" lvl="0" indent="-342900" defTabSz="91440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CPT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only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authorized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for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specific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employer,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location,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and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dates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355600" marR="265430" lvl="0" indent="-342900" defTabSz="914400" eaLnBrk="1" fontAlgn="auto" latinLnBrk="0" hangingPunct="1">
              <a:lnSpc>
                <a:spcPct val="100800"/>
              </a:lnSpc>
              <a:spcBef>
                <a:spcPts val="480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It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can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be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part-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(20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hours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less)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full-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(over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20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hours)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355600" marR="294005" lvl="0" indent="-342900" defTabSz="914400" eaLnBrk="1" fontAlgn="auto" latinLnBrk="0" hangingPunct="1">
              <a:lnSpc>
                <a:spcPts val="2810"/>
              </a:lnSpc>
              <a:spcBef>
                <a:spcPts val="77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12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months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more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of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full-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CPT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will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make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students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ineligible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for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OPT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Part-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CPT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does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not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impact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eligibility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for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OPT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  <a:p>
            <a:pPr marL="355600" marR="5080" lvl="0" indent="-342900" defTabSz="914400" eaLnBrk="1" fontAlgn="auto" latinLnBrk="0" hangingPunct="1">
              <a:lnSpc>
                <a:spcPct val="99200"/>
              </a:lnSpc>
              <a:spcBef>
                <a:spcPts val="62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5600" algn="l"/>
                <a:tab pos="229679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CPT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20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must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be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issued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prior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to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beginning employment.</a:t>
            </a:r>
            <a:r>
              <a:rPr lang="en-US" sz="2400" kern="0" dirty="0">
                <a:solidFill>
                  <a:srgbClr val="041E42"/>
                </a:solidFill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CPT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authorization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shows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on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page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2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of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I-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cs typeface="Tahoma"/>
              </a:rPr>
              <a:t>20.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402842"/>
            <a:ext cx="7886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What is OPT?</a:t>
            </a:r>
            <a:endParaRPr spc="-10" dirty="0"/>
          </a:p>
        </p:txBody>
      </p:sp>
      <p:sp>
        <p:nvSpPr>
          <p:cNvPr id="37" name="object 37"/>
          <p:cNvSpPr txBox="1"/>
          <p:nvPr/>
        </p:nvSpPr>
        <p:spPr>
          <a:xfrm>
            <a:off x="498475" y="1402080"/>
            <a:ext cx="8147050" cy="42062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Optional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Practical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Training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(OPT)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Employment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must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be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related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to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the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field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of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study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755650" marR="431165" lvl="1" indent="-28575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65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Must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apply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an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Employment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Authorization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Document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(EAD)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card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through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USCIS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Student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receives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12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months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of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OPT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Two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types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of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OPT: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Pre-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completion</a:t>
            </a:r>
            <a:r>
              <a:rPr kumimoji="0" sz="2000" b="0" i="0" u="sng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 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OPT</a:t>
            </a:r>
            <a:r>
              <a:rPr kumimoji="0" sz="2000" b="0" i="0" u="sng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–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done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while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studying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in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program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Can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only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part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(20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hours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less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per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week)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while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school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is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in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session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Can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full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(20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more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hours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per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week)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school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breaks/holidays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755650" marR="636905" lvl="1" indent="-285750" defTabSz="91440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650" algn="l"/>
              </a:tabLst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Post-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completion</a:t>
            </a:r>
            <a:r>
              <a:rPr kumimoji="0" sz="2000" b="0" i="0" u="sng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 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OPT</a:t>
            </a:r>
            <a:r>
              <a:rPr kumimoji="0" sz="2000" b="0" i="0" u="sng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–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done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after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student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has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completed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all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course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(usually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in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conjunction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with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graduation)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Work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must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be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full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time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(20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or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more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hours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per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cs typeface="Tahoma"/>
              </a:rPr>
              <a:t>week)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118238"/>
            <a:ext cx="78867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0">
              <a:lnSpc>
                <a:spcPct val="100000"/>
              </a:lnSpc>
              <a:spcBef>
                <a:spcPts val="100"/>
              </a:spcBef>
            </a:pPr>
            <a:r>
              <a:rPr dirty="0"/>
              <a:t>OPT</a:t>
            </a:r>
            <a:r>
              <a:rPr spc="-2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Apply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797613D-E8A8-49D0-A71B-073CD232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16" y="1253330"/>
            <a:ext cx="7886700" cy="4982877"/>
          </a:xfrm>
        </p:spPr>
        <p:txBody>
          <a:bodyPr/>
          <a:lstStyle/>
          <a:p>
            <a:pPr marL="342265" marR="4343400" lvl="0" indent="-342265" algn="ctr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CC66"/>
              </a:buClr>
              <a:buSzPct val="79166"/>
              <a:buFont typeface="Arial"/>
              <a:buChar char="■"/>
              <a:tabLst>
                <a:tab pos="34226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Application</a:t>
            </a:r>
            <a:r>
              <a:rPr kumimoji="0" lang="en-US" sz="2200" b="0" i="0" u="none" strike="noStrike" kern="0" cap="none" spc="-7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procedures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285115" marR="4378325" lvl="1" indent="-285115" algn="ctr" defTabSz="91440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8511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Application</a:t>
            </a:r>
            <a:r>
              <a:rPr kumimoji="0" lang="en-US" sz="2200" b="0" i="0" u="none" strike="noStrike" kern="0" cap="none" spc="-8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window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1155700" marR="5080" lvl="2" indent="-228600" defTabSz="914400" eaLnBrk="1" fontAlgn="auto" latinLnBrk="0" hangingPunct="1">
              <a:lnSpc>
                <a:spcPct val="103699"/>
              </a:lnSpc>
              <a:spcBef>
                <a:spcPts val="33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70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can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apply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90</a:t>
            </a:r>
            <a:r>
              <a:rPr kumimoji="0" lang="en-US" sz="22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days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before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within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60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days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after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graduation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(or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program</a:t>
            </a:r>
            <a:r>
              <a:rPr kumimoji="0" lang="en-US" sz="22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end</a:t>
            </a:r>
            <a:r>
              <a:rPr kumimoji="0" lang="en-US" sz="22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date)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No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job</a:t>
            </a:r>
            <a:r>
              <a:rPr kumimoji="0" lang="en-US" sz="22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offer</a:t>
            </a:r>
            <a:r>
              <a:rPr kumimoji="0" lang="en-US" sz="22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needed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2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applies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for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obtains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20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from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our</a:t>
            </a:r>
            <a:r>
              <a:rPr kumimoji="0" lang="en-US" sz="22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office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mails</a:t>
            </a:r>
            <a:r>
              <a:rPr kumimoji="0" lang="en-US" sz="22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documents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USCIS</a:t>
            </a:r>
            <a:r>
              <a:rPr kumimoji="0" lang="en-US" sz="22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–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Includes</a:t>
            </a:r>
            <a:r>
              <a:rPr kumimoji="0" lang="en-US" sz="22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Form</a:t>
            </a:r>
            <a:r>
              <a:rPr kumimoji="0" lang="en-US" sz="22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765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Allow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2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-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3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months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for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processing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the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application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Recently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it’s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been</a:t>
            </a:r>
            <a:r>
              <a:rPr kumimoji="0" lang="en-US" sz="22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taking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USCIS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at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least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lang="en-US" sz="2200" kern="0" dirty="0">
                <a:solidFill>
                  <a:srgbClr val="041E42"/>
                </a:solidFill>
                <a:latin typeface="+mn-lt"/>
                <a:cs typeface="Tahoma"/>
              </a:rPr>
              <a:t>80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2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100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days</a:t>
            </a:r>
            <a:r>
              <a:rPr kumimoji="0" lang="en-US" sz="22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2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process.</a:t>
            </a: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r>
              <a:rPr lang="en-US" sz="2200" kern="0" spc="-10" dirty="0">
                <a:solidFill>
                  <a:srgbClr val="041E42"/>
                </a:solidFill>
                <a:latin typeface="+mn-lt"/>
                <a:cs typeface="Tahoma"/>
              </a:rPr>
              <a:t>Students may also choose to pay the premium processing fee, which is an additional (expensive) fee but guarantees a response within 30 days of application submission. </a:t>
            </a:r>
            <a:endParaRPr kumimoji="0" lang="en-US" sz="2200" b="0" i="0" u="none" strike="noStrike" kern="0" cap="none" spc="-1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66"/>
              </a:buClr>
              <a:buSzTx/>
              <a:buFont typeface="Arial"/>
              <a:buChar char="■"/>
              <a:tabLst>
                <a:tab pos="1155065" algn="l"/>
              </a:tabLst>
              <a:defRPr/>
            </a:pPr>
            <a:endParaRPr lang="en-US" sz="2200" dirty="0">
              <a:solidFill>
                <a:srgbClr val="041E4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9470">
              <a:lnSpc>
                <a:spcPct val="100000"/>
              </a:lnSpc>
              <a:spcBef>
                <a:spcPts val="100"/>
              </a:spcBef>
            </a:pPr>
            <a:r>
              <a:rPr dirty="0"/>
              <a:t>OPT</a:t>
            </a:r>
            <a:r>
              <a:rPr spc="-30" dirty="0"/>
              <a:t> </a:t>
            </a:r>
            <a:r>
              <a:rPr spc="-10" dirty="0"/>
              <a:t>Approved!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C0363CE5-CCC8-A923-1566-9D9F6E70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8737"/>
            <a:ext cx="7886700" cy="3999103"/>
          </a:xfrm>
        </p:spPr>
        <p:txBody>
          <a:bodyPr/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receives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Employment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Authorization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Document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(EAD)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can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only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begin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work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with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EAD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in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hand,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As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start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date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listed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on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EAD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maintains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F-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1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status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Employment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be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related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major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Can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paid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or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unpaid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be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full-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time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(at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least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20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hours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per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week)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90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day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limit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on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unemployment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time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follows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reporting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requirements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reports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employment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2000" b="0" i="0" u="none" strike="noStrike" kern="0" cap="none" spc="-4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our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office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Change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address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+mn-lt"/>
              <a:cs typeface="Tahom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307" y="880415"/>
            <a:ext cx="2949178" cy="235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STEM</a:t>
            </a:r>
            <a:r>
              <a:rPr sz="6000" spc="-75" dirty="0"/>
              <a:t> </a:t>
            </a:r>
            <a:r>
              <a:rPr sz="6000" spc="-25" dirty="0"/>
              <a:t>OPT</a:t>
            </a:r>
            <a:br>
              <a:rPr lang="en-US" sz="3600" spc="-25" dirty="0"/>
            </a:br>
            <a:br>
              <a:rPr lang="en-US" sz="3600" spc="-25" dirty="0"/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24</a:t>
            </a:r>
            <a:r>
              <a:rPr lang="en-US" sz="2800" kern="0" cap="none" spc="-70" dirty="0">
                <a:latin typeface="+mn-lt"/>
                <a:cs typeface="Tahoma"/>
              </a:rPr>
              <a:t>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month</a:t>
            </a:r>
            <a:r>
              <a:rPr kumimoji="0" lang="en-US" sz="2800" b="0" i="0" u="none" strike="noStrike" kern="0" cap="none" spc="-6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extension</a:t>
            </a:r>
            <a:r>
              <a:rPr kumimoji="0" lang="en-US" sz="2800" b="0" i="0" u="none" strike="noStrike" kern="0" cap="none" spc="-6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2800" b="0" i="0" u="none" strike="noStrike" kern="0" cap="none" spc="-6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endParaRPr spc="-25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52D8E6EE-7930-35B9-0C22-572FD3B8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0543" y="356616"/>
            <a:ext cx="4629150" cy="5998464"/>
          </a:xfrm>
        </p:spPr>
        <p:txBody>
          <a:bodyPr/>
          <a:lstStyle/>
          <a:p>
            <a:pPr marL="355600" marR="569595" lvl="0" indent="-342900" defTabSz="914400" eaLnBrk="1" fontAlgn="auto" latinLnBrk="0" hangingPunct="1">
              <a:lnSpc>
                <a:spcPct val="100000"/>
              </a:lnSpc>
              <a:spcBef>
                <a:spcPts val="148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24-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month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extension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post-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completion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available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for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STEM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majors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5600" marR="138430" lvl="0" indent="-34290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/>
              <a:buChar char="■"/>
              <a:tabLst>
                <a:tab pos="35560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file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application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within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last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90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days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post-completion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OPT.</a:t>
            </a:r>
            <a:r>
              <a:rPr kumimoji="0" lang="en-US" sz="17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Processing</a:t>
            </a:r>
            <a:r>
              <a:rPr kumimoji="0" lang="en-US" sz="17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time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approximately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3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months.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650" marR="5080" lvl="1" indent="-285750" defTabSz="914400" eaLnBrk="1" fontAlgn="auto" latinLnBrk="0" hangingPunct="1">
              <a:lnSpc>
                <a:spcPts val="1900"/>
              </a:lnSpc>
              <a:spcBef>
                <a:spcPts val="48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65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may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continue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7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work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for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without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receipt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of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new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EAD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for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up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to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180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days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Employer’s</a:t>
            </a:r>
            <a:r>
              <a:rPr kumimoji="0" lang="en-US" sz="1700" b="0" i="0" u="none" strike="noStrike" kern="0" cap="none" spc="-6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responsibility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7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be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paid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job</a:t>
            </a:r>
            <a:r>
              <a:rPr kumimoji="0" lang="en-US" sz="17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or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job</a:t>
            </a:r>
            <a:r>
              <a:rPr kumimoji="0" lang="en-US" sz="17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offer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work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at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least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20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hours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per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week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Employer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be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enrolled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in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E-Verify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Must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work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with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complete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sign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Form</a:t>
            </a:r>
            <a:r>
              <a:rPr kumimoji="0" lang="en-US" sz="17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983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/>
              <a:buChar char="■"/>
              <a:tabLst>
                <a:tab pos="35496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Student’s</a:t>
            </a:r>
            <a:r>
              <a:rPr kumimoji="0" lang="en-US" sz="1700" b="0" i="0" u="none" strike="noStrike" kern="0" cap="none" spc="-5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responsibility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650" marR="129539" lvl="1" indent="-285750" defTabSz="914400" eaLnBrk="1" fontAlgn="auto" latinLnBrk="0" hangingPunct="1">
              <a:lnSpc>
                <a:spcPts val="1900"/>
              </a:lnSpc>
              <a:spcBef>
                <a:spcPts val="48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65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Completes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Form</a:t>
            </a:r>
            <a:r>
              <a:rPr kumimoji="0" lang="en-US" sz="1700" b="0" i="0" u="sng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 </a:t>
            </a:r>
            <a:r>
              <a:rPr kumimoji="0" lang="en-US" sz="1700" b="0" i="0" u="sng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I-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983</a:t>
            </a:r>
            <a:r>
              <a:rPr kumimoji="0" lang="en-US" sz="1700" b="0" i="0" u="sng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 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with</a:t>
            </a:r>
            <a:r>
              <a:rPr kumimoji="0" lang="en-US" sz="1700" b="0" i="0" u="sng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 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employer</a:t>
            </a:r>
            <a:r>
              <a:rPr kumimoji="0" lang="en-US" sz="1700" b="0" i="0" u="sng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and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submits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our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office;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We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issue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STEM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OPT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I-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20</a:t>
            </a:r>
            <a:r>
              <a:rPr kumimoji="0" lang="en-US" sz="1700" b="0" i="0" u="none" strike="noStrike" kern="0" cap="none" spc="-1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student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Char char="–"/>
              <a:tabLst>
                <a:tab pos="755015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Student</a:t>
            </a:r>
            <a:r>
              <a:rPr kumimoji="0" lang="en-US" sz="17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submits</a:t>
            </a:r>
            <a:r>
              <a:rPr kumimoji="0" lang="en-US" sz="1700" b="0" i="0" u="none" strike="noStrike" kern="0" cap="none" spc="-5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all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required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documents</a:t>
            </a:r>
            <a:r>
              <a:rPr kumimoji="0" lang="en-US" sz="17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to</a:t>
            </a:r>
            <a:r>
              <a:rPr kumimoji="0" lang="en-US" sz="1700" b="0" i="0" u="none" strike="noStrike" kern="0" cap="none" spc="-45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FFF7E9"/>
                </a:solidFill>
                <a:effectLst/>
                <a:uLnTx/>
                <a:uFillTx/>
                <a:latin typeface="+mn-lt"/>
                <a:cs typeface="Tahoma"/>
              </a:rPr>
              <a:t>USCIS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7E9"/>
              </a:solidFill>
              <a:effectLst/>
              <a:uLnTx/>
              <a:uFillTx/>
              <a:latin typeface="+mn-lt"/>
              <a:cs typeface="Tahom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2AC776-5D4C-4A53-87B5-639871394F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9D8563-3D56-49BE-9A3C-A165BECCD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F81B3D-E933-44FE-8458-25DDF42152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8583</TotalTime>
  <Words>1210</Words>
  <Application>Microsoft Office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Roo</vt:lpstr>
      <vt:lpstr>CPT and OPT:</vt:lpstr>
      <vt:lpstr>Important Terms</vt:lpstr>
      <vt:lpstr>What is CPT?</vt:lpstr>
      <vt:lpstr>CPT Regulations</vt:lpstr>
      <vt:lpstr>CPT Regulations, continued</vt:lpstr>
      <vt:lpstr>What is OPT?</vt:lpstr>
      <vt:lpstr>OPT – How to Apply</vt:lpstr>
      <vt:lpstr>OPT Approved!</vt:lpstr>
      <vt:lpstr>STEM OPT  24-month extension of OPT</vt:lpstr>
      <vt:lpstr>STEM OPT Reporting Requirements</vt:lpstr>
      <vt:lpstr>Cap-Gap Extension of OPT</vt:lpstr>
      <vt:lpstr>Useful Websites</vt:lpstr>
      <vt:lpstr>Who to contact about CPT/OPT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Blair</dc:creator>
  <cp:lastModifiedBy>Charva Jackson</cp:lastModifiedBy>
  <cp:revision>49</cp:revision>
  <dcterms:created xsi:type="dcterms:W3CDTF">2020-01-21T19:42:16Z</dcterms:created>
  <dcterms:modified xsi:type="dcterms:W3CDTF">2024-09-27T17:47:38Z</dcterms:modified>
</cp:coreProperties>
</file>